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sldIdLst>
    <p:sldId id="256" r:id="rId5"/>
    <p:sldId id="258" r:id="rId6"/>
    <p:sldId id="261" r:id="rId7"/>
  </p:sldIdLst>
  <p:sldSz cx="7556500" cy="10693400"/>
  <p:notesSz cx="7556500" cy="10693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B2E797-2A0D-4F0B-87A8-5C31292ECAC8}" v="8" dt="2023-01-10T15:12:25.886"/>
    <p1510:client id="{A621BCEA-D819-45FA-97FE-54A2CE713FD8}" v="2" dt="2023-01-10T15:24:10.973"/>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p:cViewPr varScale="1">
        <p:scale>
          <a:sx n="65" d="100"/>
          <a:sy n="65" d="100"/>
        </p:scale>
        <p:origin x="1638" y="8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ard Severyne" userId="32dc2206-859d-4cbe-b424-f4afaa9659d3" providerId="ADAL" clId="{8DB2E797-2A0D-4F0B-87A8-5C31292ECAC8}"/>
    <pc:docChg chg="undo custSel addSld delSld modSld">
      <pc:chgData name="Molard Severyne" userId="32dc2206-859d-4cbe-b424-f4afaa9659d3" providerId="ADAL" clId="{8DB2E797-2A0D-4F0B-87A8-5C31292ECAC8}" dt="2023-01-10T15:13:19.071" v="316" actId="1036"/>
      <pc:docMkLst>
        <pc:docMk/>
      </pc:docMkLst>
      <pc:sldChg chg="addSp delSp modSp mod">
        <pc:chgData name="Molard Severyne" userId="32dc2206-859d-4cbe-b424-f4afaa9659d3" providerId="ADAL" clId="{8DB2E797-2A0D-4F0B-87A8-5C31292ECAC8}" dt="2023-01-10T15:13:19.071" v="316" actId="1036"/>
        <pc:sldMkLst>
          <pc:docMk/>
          <pc:sldMk cId="0" sldId="256"/>
        </pc:sldMkLst>
        <pc:spChg chg="mod">
          <ac:chgData name="Molard Severyne" userId="32dc2206-859d-4cbe-b424-f4afaa9659d3" providerId="ADAL" clId="{8DB2E797-2A0D-4F0B-87A8-5C31292ECAC8}" dt="2023-01-10T15:05:22.894" v="154" actId="404"/>
          <ac:spMkLst>
            <pc:docMk/>
            <pc:sldMk cId="0" sldId="256"/>
            <ac:spMk id="30" creationId="{21152A1D-5900-41AA-A7B6-D002BFA2E8B1}"/>
          </ac:spMkLst>
        </pc:spChg>
        <pc:spChg chg="mod">
          <ac:chgData name="Molard Severyne" userId="32dc2206-859d-4cbe-b424-f4afaa9659d3" providerId="ADAL" clId="{8DB2E797-2A0D-4F0B-87A8-5C31292ECAC8}" dt="2023-01-10T15:13:19.071" v="316" actId="1036"/>
          <ac:spMkLst>
            <pc:docMk/>
            <pc:sldMk cId="0" sldId="256"/>
            <ac:spMk id="31" creationId="{FA22A3C6-77D0-4E4D-BD07-6CF8BE515A24}"/>
          </ac:spMkLst>
        </pc:spChg>
        <pc:spChg chg="del">
          <ac:chgData name="Molard Severyne" userId="32dc2206-859d-4cbe-b424-f4afaa9659d3" providerId="ADAL" clId="{8DB2E797-2A0D-4F0B-87A8-5C31292ECAC8}" dt="2023-01-10T14:54:23.849" v="14" actId="478"/>
          <ac:spMkLst>
            <pc:docMk/>
            <pc:sldMk cId="0" sldId="256"/>
            <ac:spMk id="32" creationId="{446308D3-206E-47C3-8175-3D34CB6739E2}"/>
          </ac:spMkLst>
        </pc:spChg>
        <pc:picChg chg="add mod">
          <ac:chgData name="Molard Severyne" userId="32dc2206-859d-4cbe-b424-f4afaa9659d3" providerId="ADAL" clId="{8DB2E797-2A0D-4F0B-87A8-5C31292ECAC8}" dt="2023-01-10T14:51:06.840" v="1" actId="1076"/>
          <ac:picMkLst>
            <pc:docMk/>
            <pc:sldMk cId="0" sldId="256"/>
            <ac:picMk id="28" creationId="{F8046253-9A2E-47EF-ACA5-7AE4A772FAEE}"/>
          </ac:picMkLst>
        </pc:picChg>
      </pc:sldChg>
      <pc:sldChg chg="addSp delSp modSp add del mod">
        <pc:chgData name="Molard Severyne" userId="32dc2206-859d-4cbe-b424-f4afaa9659d3" providerId="ADAL" clId="{8DB2E797-2A0D-4F0B-87A8-5C31292ECAC8}" dt="2023-01-10T15:13:12.905" v="311" actId="1036"/>
        <pc:sldMkLst>
          <pc:docMk/>
          <pc:sldMk cId="0" sldId="258"/>
        </pc:sldMkLst>
        <pc:spChg chg="add del mod">
          <ac:chgData name="Molard Severyne" userId="32dc2206-859d-4cbe-b424-f4afaa9659d3" providerId="ADAL" clId="{8DB2E797-2A0D-4F0B-87A8-5C31292ECAC8}" dt="2023-01-10T15:07:45.098" v="176" actId="478"/>
          <ac:spMkLst>
            <pc:docMk/>
            <pc:sldMk cId="0" sldId="258"/>
            <ac:spMk id="2" creationId="{1AAB27D2-F2AE-46AC-8535-2BECD967490A}"/>
          </ac:spMkLst>
        </pc:spChg>
        <pc:spChg chg="add del mod">
          <ac:chgData name="Molard Severyne" userId="32dc2206-859d-4cbe-b424-f4afaa9659d3" providerId="ADAL" clId="{8DB2E797-2A0D-4F0B-87A8-5C31292ECAC8}" dt="2023-01-10T15:07:45.098" v="176" actId="478"/>
          <ac:spMkLst>
            <pc:docMk/>
            <pc:sldMk cId="0" sldId="258"/>
            <ac:spMk id="5" creationId="{6F9AC326-A866-4611-8425-D3FAE79B9BEC}"/>
          </ac:spMkLst>
        </pc:spChg>
        <pc:spChg chg="del">
          <ac:chgData name="Molard Severyne" userId="32dc2206-859d-4cbe-b424-f4afaa9659d3" providerId="ADAL" clId="{8DB2E797-2A0D-4F0B-87A8-5C31292ECAC8}" dt="2023-01-10T14:56:40.036" v="63" actId="478"/>
          <ac:spMkLst>
            <pc:docMk/>
            <pc:sldMk cId="0" sldId="258"/>
            <ac:spMk id="6" creationId="{00000000-0000-0000-0000-000000000000}"/>
          </ac:spMkLst>
        </pc:spChg>
        <pc:spChg chg="mod">
          <ac:chgData name="Molard Severyne" userId="32dc2206-859d-4cbe-b424-f4afaa9659d3" providerId="ADAL" clId="{8DB2E797-2A0D-4F0B-87A8-5C31292ECAC8}" dt="2023-01-10T15:13:12.905" v="311" actId="1036"/>
          <ac:spMkLst>
            <pc:docMk/>
            <pc:sldMk cId="0" sldId="258"/>
            <ac:spMk id="7" creationId="{0BF6A43F-DDC1-4B8D-8B00-0F45F1EE7269}"/>
          </ac:spMkLst>
        </pc:spChg>
        <pc:spChg chg="add del mod">
          <ac:chgData name="Molard Severyne" userId="32dc2206-859d-4cbe-b424-f4afaa9659d3" providerId="ADAL" clId="{8DB2E797-2A0D-4F0B-87A8-5C31292ECAC8}" dt="2023-01-10T15:08:39.737" v="191"/>
          <ac:spMkLst>
            <pc:docMk/>
            <pc:sldMk cId="0" sldId="258"/>
            <ac:spMk id="8" creationId="{9B4A864A-0CE1-4C4D-9F17-6C378A030A3E}"/>
          </ac:spMkLst>
        </pc:spChg>
        <pc:spChg chg="add mod">
          <ac:chgData name="Molard Severyne" userId="32dc2206-859d-4cbe-b424-f4afaa9659d3" providerId="ADAL" clId="{8DB2E797-2A0D-4F0B-87A8-5C31292ECAC8}" dt="2023-01-10T15:13:12.905" v="311" actId="1036"/>
          <ac:spMkLst>
            <pc:docMk/>
            <pc:sldMk cId="0" sldId="258"/>
            <ac:spMk id="9" creationId="{1E3C14DB-C1D5-4261-949B-D002BCCFCA87}"/>
          </ac:spMkLst>
        </pc:spChg>
        <pc:picChg chg="add mod modCrop">
          <ac:chgData name="Molard Severyne" userId="32dc2206-859d-4cbe-b424-f4afaa9659d3" providerId="ADAL" clId="{8DB2E797-2A0D-4F0B-87A8-5C31292ECAC8}" dt="2023-01-10T15:13:12.905" v="311" actId="1036"/>
          <ac:picMkLst>
            <pc:docMk/>
            <pc:sldMk cId="0" sldId="258"/>
            <ac:picMk id="10" creationId="{ED74D6EC-4726-414A-A58F-74D7FBC27077}"/>
          </ac:picMkLst>
        </pc:picChg>
      </pc:sldChg>
      <pc:sldChg chg="modSp mod">
        <pc:chgData name="Molard Severyne" userId="32dc2206-859d-4cbe-b424-f4afaa9659d3" providerId="ADAL" clId="{8DB2E797-2A0D-4F0B-87A8-5C31292ECAC8}" dt="2023-01-10T15:12:51.741" v="295" actId="1076"/>
        <pc:sldMkLst>
          <pc:docMk/>
          <pc:sldMk cId="0" sldId="261"/>
        </pc:sldMkLst>
        <pc:spChg chg="mod">
          <ac:chgData name="Molard Severyne" userId="32dc2206-859d-4cbe-b424-f4afaa9659d3" providerId="ADAL" clId="{8DB2E797-2A0D-4F0B-87A8-5C31292ECAC8}" dt="2023-01-10T15:12:39.613" v="292" actId="1035"/>
          <ac:spMkLst>
            <pc:docMk/>
            <pc:sldMk cId="0" sldId="261"/>
            <ac:spMk id="8" creationId="{ECD11674-207D-4559-B104-54C8681312E1}"/>
          </ac:spMkLst>
        </pc:spChg>
        <pc:spChg chg="mod">
          <ac:chgData name="Molard Severyne" userId="32dc2206-859d-4cbe-b424-f4afaa9659d3" providerId="ADAL" clId="{8DB2E797-2A0D-4F0B-87A8-5C31292ECAC8}" dt="2023-01-10T15:12:41.200" v="293" actId="1076"/>
          <ac:spMkLst>
            <pc:docMk/>
            <pc:sldMk cId="0" sldId="261"/>
            <ac:spMk id="10" creationId="{349F0F22-C430-4DE5-AAB6-C2DC84B5012E}"/>
          </ac:spMkLst>
        </pc:spChg>
        <pc:spChg chg="mod">
          <ac:chgData name="Molard Severyne" userId="32dc2206-859d-4cbe-b424-f4afaa9659d3" providerId="ADAL" clId="{8DB2E797-2A0D-4F0B-87A8-5C31292ECAC8}" dt="2023-01-10T15:12:51.741" v="295" actId="1076"/>
          <ac:spMkLst>
            <pc:docMk/>
            <pc:sldMk cId="0" sldId="261"/>
            <ac:spMk id="13" creationId="{0736AF41-A104-4CB2-8D04-3AD1ED8B19AF}"/>
          </ac:spMkLst>
        </pc:spChg>
        <pc:spChg chg="mod">
          <ac:chgData name="Molard Severyne" userId="32dc2206-859d-4cbe-b424-f4afaa9659d3" providerId="ADAL" clId="{8DB2E797-2A0D-4F0B-87A8-5C31292ECAC8}" dt="2023-01-10T15:12:49.294" v="294" actId="1076"/>
          <ac:spMkLst>
            <pc:docMk/>
            <pc:sldMk cId="0" sldId="261"/>
            <ac:spMk id="14" creationId="{511D049C-B2EC-4ED3-9756-D8D3B10BCA24}"/>
          </ac:spMkLst>
        </pc:spChg>
        <pc:spChg chg="mod">
          <ac:chgData name="Molard Severyne" userId="32dc2206-859d-4cbe-b424-f4afaa9659d3" providerId="ADAL" clId="{8DB2E797-2A0D-4F0B-87A8-5C31292ECAC8}" dt="2023-01-10T15:12:37.450" v="291" actId="1076"/>
          <ac:spMkLst>
            <pc:docMk/>
            <pc:sldMk cId="0" sldId="261"/>
            <ac:spMk id="15" creationId="{E2E40909-B9B0-4C40-A2E3-B7E84255605C}"/>
          </ac:spMkLst>
        </pc:spChg>
      </pc:sldChg>
    </pc:docChg>
  </pc:docChgLst>
  <pc:docChgLst>
    <pc:chgData name="Molard Severyne" userId="S::severyne.molard@renault-trucks.com::32dc2206-859d-4cbe-b424-f4afaa9659d3" providerId="AD" clId="Web-{85079BA0-6AEE-A64A-EE1D-D1B71212A44B}"/>
    <pc:docChg chg="mod">
      <pc:chgData name="Molard Severyne" userId="S::severyne.molard@renault-trucks.com::32dc2206-859d-4cbe-b424-f4afaa9659d3" providerId="AD" clId="Web-{85079BA0-6AEE-A64A-EE1D-D1B71212A44B}" dt="2022-11-16T10:47:23.104" v="0" actId="33475"/>
      <pc:docMkLst>
        <pc:docMk/>
      </pc:docMkLst>
    </pc:docChg>
  </pc:docChgLst>
  <pc:docChgLst>
    <pc:chgData name="Molard Severyne" userId="32dc2206-859d-4cbe-b424-f4afaa9659d3" providerId="ADAL" clId="{A621BCEA-D819-45FA-97FE-54A2CE713FD8}"/>
    <pc:docChg chg="undo custSel modSld">
      <pc:chgData name="Molard Severyne" userId="32dc2206-859d-4cbe-b424-f4afaa9659d3" providerId="ADAL" clId="{A621BCEA-D819-45FA-97FE-54A2CE713FD8}" dt="2023-01-10T15:24:15.905" v="74" actId="1076"/>
      <pc:docMkLst>
        <pc:docMk/>
      </pc:docMkLst>
      <pc:sldChg chg="modSp mod">
        <pc:chgData name="Molard Severyne" userId="32dc2206-859d-4cbe-b424-f4afaa9659d3" providerId="ADAL" clId="{A621BCEA-D819-45FA-97FE-54A2CE713FD8}" dt="2023-01-10T15:21:29.037" v="44" actId="113"/>
        <pc:sldMkLst>
          <pc:docMk/>
          <pc:sldMk cId="0" sldId="256"/>
        </pc:sldMkLst>
        <pc:spChg chg="mod">
          <ac:chgData name="Molard Severyne" userId="32dc2206-859d-4cbe-b424-f4afaa9659d3" providerId="ADAL" clId="{A621BCEA-D819-45FA-97FE-54A2CE713FD8}" dt="2023-01-10T15:20:12.180" v="21" actId="20577"/>
          <ac:spMkLst>
            <pc:docMk/>
            <pc:sldMk cId="0" sldId="256"/>
            <ac:spMk id="30" creationId="{21152A1D-5900-41AA-A7B6-D002BFA2E8B1}"/>
          </ac:spMkLst>
        </pc:spChg>
        <pc:spChg chg="mod">
          <ac:chgData name="Molard Severyne" userId="32dc2206-859d-4cbe-b424-f4afaa9659d3" providerId="ADAL" clId="{A621BCEA-D819-45FA-97FE-54A2CE713FD8}" dt="2023-01-10T15:21:29.037" v="44" actId="113"/>
          <ac:spMkLst>
            <pc:docMk/>
            <pc:sldMk cId="0" sldId="256"/>
            <ac:spMk id="31" creationId="{FA22A3C6-77D0-4E4D-BD07-6CF8BE515A24}"/>
          </ac:spMkLst>
        </pc:spChg>
      </pc:sldChg>
      <pc:sldChg chg="modSp mod">
        <pc:chgData name="Molard Severyne" userId="32dc2206-859d-4cbe-b424-f4afaa9659d3" providerId="ADAL" clId="{A621BCEA-D819-45FA-97FE-54A2CE713FD8}" dt="2023-01-10T15:22:54.625" v="51" actId="6549"/>
        <pc:sldMkLst>
          <pc:docMk/>
          <pc:sldMk cId="0" sldId="258"/>
        </pc:sldMkLst>
        <pc:spChg chg="mod">
          <ac:chgData name="Molard Severyne" userId="32dc2206-859d-4cbe-b424-f4afaa9659d3" providerId="ADAL" clId="{A621BCEA-D819-45FA-97FE-54A2CE713FD8}" dt="2023-01-10T15:21:44.430" v="45"/>
          <ac:spMkLst>
            <pc:docMk/>
            <pc:sldMk cId="0" sldId="258"/>
            <ac:spMk id="7" creationId="{0BF6A43F-DDC1-4B8D-8B00-0F45F1EE7269}"/>
          </ac:spMkLst>
        </pc:spChg>
        <pc:spChg chg="mod">
          <ac:chgData name="Molard Severyne" userId="32dc2206-859d-4cbe-b424-f4afaa9659d3" providerId="ADAL" clId="{A621BCEA-D819-45FA-97FE-54A2CE713FD8}" dt="2023-01-10T15:22:54.625" v="51" actId="6549"/>
          <ac:spMkLst>
            <pc:docMk/>
            <pc:sldMk cId="0" sldId="258"/>
            <ac:spMk id="9" creationId="{1E3C14DB-C1D5-4261-949B-D002BCCFCA87}"/>
          </ac:spMkLst>
        </pc:spChg>
      </pc:sldChg>
      <pc:sldChg chg="addSp delSp modSp mod">
        <pc:chgData name="Molard Severyne" userId="32dc2206-859d-4cbe-b424-f4afaa9659d3" providerId="ADAL" clId="{A621BCEA-D819-45FA-97FE-54A2CE713FD8}" dt="2023-01-10T15:24:15.905" v="74" actId="1076"/>
        <pc:sldMkLst>
          <pc:docMk/>
          <pc:sldMk cId="0" sldId="261"/>
        </pc:sldMkLst>
        <pc:spChg chg="del">
          <ac:chgData name="Molard Severyne" userId="32dc2206-859d-4cbe-b424-f4afaa9659d3" providerId="ADAL" clId="{A621BCEA-D819-45FA-97FE-54A2CE713FD8}" dt="2023-01-10T15:24:10.620" v="72" actId="478"/>
          <ac:spMkLst>
            <pc:docMk/>
            <pc:sldMk cId="0" sldId="261"/>
            <ac:spMk id="9" creationId="{C2C4DCCE-F873-4688-9CF0-8B55335AF733}"/>
          </ac:spMkLst>
        </pc:spChg>
        <pc:spChg chg="del mod">
          <ac:chgData name="Molard Severyne" userId="32dc2206-859d-4cbe-b424-f4afaa9659d3" providerId="ADAL" clId="{A621BCEA-D819-45FA-97FE-54A2CE713FD8}" dt="2023-01-10T15:23:51.379" v="69" actId="478"/>
          <ac:spMkLst>
            <pc:docMk/>
            <pc:sldMk cId="0" sldId="261"/>
            <ac:spMk id="13" creationId="{0736AF41-A104-4CB2-8D04-3AD1ED8B19AF}"/>
          </ac:spMkLst>
        </pc:spChg>
        <pc:spChg chg="mod">
          <ac:chgData name="Molard Severyne" userId="32dc2206-859d-4cbe-b424-f4afaa9659d3" providerId="ADAL" clId="{A621BCEA-D819-45FA-97FE-54A2CE713FD8}" dt="2023-01-10T15:23:11.016" v="61" actId="20577"/>
          <ac:spMkLst>
            <pc:docMk/>
            <pc:sldMk cId="0" sldId="261"/>
            <ac:spMk id="14" creationId="{511D049C-B2EC-4ED3-9756-D8D3B10BCA24}"/>
          </ac:spMkLst>
        </pc:spChg>
        <pc:spChg chg="add mod">
          <ac:chgData name="Molard Severyne" userId="32dc2206-859d-4cbe-b424-f4afaa9659d3" providerId="ADAL" clId="{A621BCEA-D819-45FA-97FE-54A2CE713FD8}" dt="2023-01-10T15:23:56.749" v="71" actId="1076"/>
          <ac:spMkLst>
            <pc:docMk/>
            <pc:sldMk cId="0" sldId="261"/>
            <ac:spMk id="16" creationId="{DEE986EF-BAFA-4460-9511-081D2CC47F2F}"/>
          </ac:spMkLst>
        </pc:spChg>
        <pc:spChg chg="add mod">
          <ac:chgData name="Molard Severyne" userId="32dc2206-859d-4cbe-b424-f4afaa9659d3" providerId="ADAL" clId="{A621BCEA-D819-45FA-97FE-54A2CE713FD8}" dt="2023-01-10T15:24:15.905" v="74" actId="1076"/>
          <ac:spMkLst>
            <pc:docMk/>
            <pc:sldMk cId="0" sldId="261"/>
            <ac:spMk id="17" creationId="{18C943FD-6721-435C-9C9C-5CDF43FF4373}"/>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213" y="3314954"/>
            <a:ext cx="6428422" cy="2245614"/>
          </a:xfrm>
          <a:prstGeom prst="rect">
            <a:avLst/>
          </a:prstGeom>
        </p:spPr>
        <p:txBody>
          <a:bodyPr wrap="square" lIns="0" tIns="0" rIns="0" bIns="0">
            <a:spAutoFit/>
          </a:bodyPr>
          <a:lstStyle>
            <a:lvl1pPr>
              <a:defRPr sz="3600" b="1" i="0">
                <a:solidFill>
                  <a:srgbClr val="E3021B"/>
                </a:solidFill>
                <a:latin typeface="Arial"/>
                <a:cs typeface="Arial"/>
              </a:defRPr>
            </a:lvl1pPr>
          </a:lstStyle>
          <a:p>
            <a:endParaRPr/>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sz="2800" b="1"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1/10/2023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1" i="0">
                <a:solidFill>
                  <a:srgbClr val="E3021B"/>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800" b="1"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1/10/2023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1" i="0">
                <a:solidFill>
                  <a:srgbClr val="E3021B"/>
                </a:solidFill>
                <a:latin typeface="Arial"/>
                <a:cs typeface="Arial"/>
              </a:defRPr>
            </a:lvl1pPr>
          </a:lstStyle>
          <a:p>
            <a:endParaRPr/>
          </a:p>
        </p:txBody>
      </p:sp>
      <p:sp>
        <p:nvSpPr>
          <p:cNvPr id="3" name="Holder 3"/>
          <p:cNvSpPr>
            <a:spLocks noGrp="1"/>
          </p:cNvSpPr>
          <p:nvPr>
            <p:ph sz="half" idx="2"/>
          </p:nvPr>
        </p:nvSpPr>
        <p:spPr>
          <a:xfrm>
            <a:off x="378142" y="2459482"/>
            <a:ext cx="3289839"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3894867" y="2459482"/>
            <a:ext cx="3289839" cy="70576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1/10/2023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1" i="0">
                <a:solidFill>
                  <a:srgbClr val="E3021B"/>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1/10/2023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1/10/2023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3767299" y="370557"/>
            <a:ext cx="2945765" cy="1031240"/>
          </a:xfrm>
          <a:prstGeom prst="rect">
            <a:avLst/>
          </a:prstGeom>
        </p:spPr>
        <p:txBody>
          <a:bodyPr wrap="square" lIns="0" tIns="0" rIns="0" bIns="0">
            <a:spAutoFit/>
          </a:bodyPr>
          <a:lstStyle>
            <a:lvl1pPr>
              <a:defRPr sz="3600" b="1" i="0">
                <a:solidFill>
                  <a:srgbClr val="E3021B"/>
                </a:solidFill>
                <a:latin typeface="Arial"/>
                <a:cs typeface="Arial"/>
              </a:defRPr>
            </a:lvl1pPr>
          </a:lstStyle>
          <a:p>
            <a:endParaRPr/>
          </a:p>
        </p:txBody>
      </p:sp>
      <p:sp>
        <p:nvSpPr>
          <p:cNvPr id="3" name="Holder 3"/>
          <p:cNvSpPr>
            <a:spLocks noGrp="1"/>
          </p:cNvSpPr>
          <p:nvPr>
            <p:ph type="body" idx="1"/>
          </p:nvPr>
        </p:nvSpPr>
        <p:spPr>
          <a:xfrm>
            <a:off x="932299" y="3367411"/>
            <a:ext cx="5671820" cy="5506084"/>
          </a:xfrm>
          <a:prstGeom prst="rect">
            <a:avLst/>
          </a:prstGeom>
        </p:spPr>
        <p:txBody>
          <a:bodyPr wrap="square" lIns="0" tIns="0" rIns="0" bIns="0">
            <a:spAutoFit/>
          </a:bodyPr>
          <a:lstStyle>
            <a:lvl1pPr>
              <a:defRPr sz="2800" b="1" i="0">
                <a:solidFill>
                  <a:schemeClr val="tx1"/>
                </a:solidFill>
                <a:latin typeface="Arial"/>
                <a:cs typeface="Arial"/>
              </a:defRPr>
            </a:lvl1pPr>
          </a:lstStyle>
          <a:p>
            <a:endParaRPr/>
          </a:p>
        </p:txBody>
      </p:sp>
      <p:sp>
        <p:nvSpPr>
          <p:cNvPr id="4" name="Holder 4"/>
          <p:cNvSpPr>
            <a:spLocks noGrp="1"/>
          </p:cNvSpPr>
          <p:nvPr>
            <p:ph type="ftr" sz="quarter" idx="5"/>
          </p:nvPr>
        </p:nvSpPr>
        <p:spPr>
          <a:xfrm>
            <a:off x="2571369" y="9944862"/>
            <a:ext cx="2420112" cy="53467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1/10/2023</a:t>
            </a:fld>
            <a:endParaRPr lang="en-US"/>
          </a:p>
        </p:txBody>
      </p:sp>
      <p:sp>
        <p:nvSpPr>
          <p:cNvPr id="6" name="Holder 6"/>
          <p:cNvSpPr>
            <a:spLocks noGrp="1"/>
          </p:cNvSpPr>
          <p:nvPr>
            <p:ph type="sldNum" sz="quarter" idx="7"/>
          </p:nvPr>
        </p:nvSpPr>
        <p:spPr>
          <a:xfrm>
            <a:off x="5445252" y="9944862"/>
            <a:ext cx="1739455" cy="53467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hyperlink" Target="mailto:Emma.p.brard@xpo.com" TargetMode="External"/><Relationship Id="rId2" Type="http://schemas.openxmlformats.org/officeDocument/2006/relationships/hyperlink" Target="mailto:severyne.molard@renault-trucks.com" TargetMode="External"/><Relationship Id="rId1" Type="http://schemas.openxmlformats.org/officeDocument/2006/relationships/slideLayout" Target="../slideLayouts/slideLayout5.xml"/><Relationship Id="rId5" Type="http://schemas.openxmlformats.org/officeDocument/2006/relationships/hyperlink" Target="http://www.renault-trucks.com/presse" TargetMode="External"/><Relationship Id="rId4" Type="http://schemas.openxmlformats.org/officeDocument/2006/relationships/hyperlink" Target="mailto:.p.brard@xpo.com"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F5CBE127-8A94-4821-BC68-93058C10416E}"/>
              </a:ext>
            </a:extLst>
          </p:cNvPr>
          <p:cNvSpPr/>
          <p:nvPr/>
        </p:nvSpPr>
        <p:spPr>
          <a:xfrm>
            <a:off x="0" y="0"/>
            <a:ext cx="7560309" cy="3208020"/>
          </a:xfrm>
          <a:custGeom>
            <a:avLst/>
            <a:gdLst/>
            <a:ahLst/>
            <a:cxnLst/>
            <a:rect l="l" t="t" r="r" b="b"/>
            <a:pathLst>
              <a:path w="7560309" h="3208020">
                <a:moveTo>
                  <a:pt x="7559992" y="0"/>
                </a:moveTo>
                <a:lnTo>
                  <a:pt x="0" y="0"/>
                </a:lnTo>
                <a:lnTo>
                  <a:pt x="0" y="3207600"/>
                </a:lnTo>
                <a:lnTo>
                  <a:pt x="7559992" y="3207600"/>
                </a:lnTo>
                <a:lnTo>
                  <a:pt x="7559992" y="0"/>
                </a:lnTo>
                <a:close/>
              </a:path>
            </a:pathLst>
          </a:custGeom>
          <a:solidFill>
            <a:srgbClr val="EBEBEB"/>
          </a:solidFill>
        </p:spPr>
        <p:txBody>
          <a:bodyPr wrap="square" lIns="0" tIns="0" rIns="0" bIns="0" rtlCol="0"/>
          <a:lstStyle/>
          <a:p>
            <a:endParaRPr dirty="0"/>
          </a:p>
        </p:txBody>
      </p:sp>
      <p:sp>
        <p:nvSpPr>
          <p:cNvPr id="4" name="object 4"/>
          <p:cNvSpPr/>
          <p:nvPr/>
        </p:nvSpPr>
        <p:spPr>
          <a:xfrm>
            <a:off x="0" y="2457003"/>
            <a:ext cx="7560309" cy="2268220"/>
          </a:xfrm>
          <a:custGeom>
            <a:avLst/>
            <a:gdLst/>
            <a:ahLst/>
            <a:cxnLst/>
            <a:rect l="l" t="t" r="r" b="b"/>
            <a:pathLst>
              <a:path w="7560309" h="2268220">
                <a:moveTo>
                  <a:pt x="1259992" y="0"/>
                </a:moveTo>
                <a:lnTo>
                  <a:pt x="870737" y="210591"/>
                </a:lnTo>
                <a:lnTo>
                  <a:pt x="0" y="210591"/>
                </a:lnTo>
                <a:lnTo>
                  <a:pt x="0" y="2268004"/>
                </a:lnTo>
                <a:lnTo>
                  <a:pt x="7559992" y="2224798"/>
                </a:lnTo>
                <a:lnTo>
                  <a:pt x="7559992" y="210591"/>
                </a:lnTo>
                <a:lnTo>
                  <a:pt x="1649260" y="210591"/>
                </a:lnTo>
                <a:lnTo>
                  <a:pt x="1259992" y="0"/>
                </a:lnTo>
                <a:close/>
              </a:path>
            </a:pathLst>
          </a:custGeom>
          <a:solidFill>
            <a:srgbClr val="FFFFFF"/>
          </a:solidFill>
        </p:spPr>
        <p:txBody>
          <a:bodyPr wrap="square" lIns="0" tIns="0" rIns="0" bIns="0" rtlCol="0"/>
          <a:lstStyle/>
          <a:p>
            <a:endParaRPr/>
          </a:p>
        </p:txBody>
      </p:sp>
      <p:grpSp>
        <p:nvGrpSpPr>
          <p:cNvPr id="18" name="object 6">
            <a:extLst>
              <a:ext uri="{FF2B5EF4-FFF2-40B4-BE49-F238E27FC236}">
                <a16:creationId xmlns:a16="http://schemas.microsoft.com/office/drawing/2014/main" id="{BC28B2E0-63CF-4F88-805A-451D278A5521}"/>
              </a:ext>
            </a:extLst>
          </p:cNvPr>
          <p:cNvGrpSpPr/>
          <p:nvPr/>
        </p:nvGrpSpPr>
        <p:grpSpPr>
          <a:xfrm>
            <a:off x="630000" y="536840"/>
            <a:ext cx="1260475" cy="1311910"/>
            <a:chOff x="630000" y="536840"/>
            <a:chExt cx="1260475" cy="1311910"/>
          </a:xfrm>
        </p:grpSpPr>
        <p:pic>
          <p:nvPicPr>
            <p:cNvPr id="19" name="object 7">
              <a:extLst>
                <a:ext uri="{FF2B5EF4-FFF2-40B4-BE49-F238E27FC236}">
                  <a16:creationId xmlns:a16="http://schemas.microsoft.com/office/drawing/2014/main" id="{BF7CC108-349F-44FD-A1F3-BA985120F526}"/>
                </a:ext>
              </a:extLst>
            </p:cNvPr>
            <p:cNvPicPr/>
            <p:nvPr/>
          </p:nvPicPr>
          <p:blipFill>
            <a:blip r:embed="rId2" cstate="print"/>
            <a:stretch>
              <a:fillRect/>
            </a:stretch>
          </p:blipFill>
          <p:spPr>
            <a:xfrm>
              <a:off x="630000" y="1471067"/>
              <a:ext cx="163461" cy="154813"/>
            </a:xfrm>
            <a:prstGeom prst="rect">
              <a:avLst/>
            </a:prstGeom>
          </p:spPr>
        </p:pic>
        <p:sp>
          <p:nvSpPr>
            <p:cNvPr id="20" name="object 8">
              <a:extLst>
                <a:ext uri="{FF2B5EF4-FFF2-40B4-BE49-F238E27FC236}">
                  <a16:creationId xmlns:a16="http://schemas.microsoft.com/office/drawing/2014/main" id="{2CCE7133-ECC3-4859-9C7D-669664BD16FF}"/>
                </a:ext>
              </a:extLst>
            </p:cNvPr>
            <p:cNvSpPr/>
            <p:nvPr/>
          </p:nvSpPr>
          <p:spPr>
            <a:xfrm>
              <a:off x="832573" y="1471078"/>
              <a:ext cx="1057910" cy="157480"/>
            </a:xfrm>
            <a:custGeom>
              <a:avLst/>
              <a:gdLst/>
              <a:ahLst/>
              <a:cxnLst/>
              <a:rect l="l" t="t" r="r" b="b"/>
              <a:pathLst>
                <a:path w="1057910" h="157480">
                  <a:moveTo>
                    <a:pt x="136004" y="123291"/>
                  </a:moveTo>
                  <a:lnTo>
                    <a:pt x="40754" y="123291"/>
                  </a:lnTo>
                  <a:lnTo>
                    <a:pt x="40754" y="91541"/>
                  </a:lnTo>
                  <a:lnTo>
                    <a:pt x="125450" y="91541"/>
                  </a:lnTo>
                  <a:lnTo>
                    <a:pt x="125450" y="62331"/>
                  </a:lnTo>
                  <a:lnTo>
                    <a:pt x="40754" y="62331"/>
                  </a:lnTo>
                  <a:lnTo>
                    <a:pt x="40754" y="31851"/>
                  </a:lnTo>
                  <a:lnTo>
                    <a:pt x="133438" y="31851"/>
                  </a:lnTo>
                  <a:lnTo>
                    <a:pt x="133438" y="101"/>
                  </a:lnTo>
                  <a:lnTo>
                    <a:pt x="0" y="101"/>
                  </a:lnTo>
                  <a:lnTo>
                    <a:pt x="0" y="31851"/>
                  </a:lnTo>
                  <a:lnTo>
                    <a:pt x="0" y="62331"/>
                  </a:lnTo>
                  <a:lnTo>
                    <a:pt x="0" y="91541"/>
                  </a:lnTo>
                  <a:lnTo>
                    <a:pt x="0" y="123291"/>
                  </a:lnTo>
                  <a:lnTo>
                    <a:pt x="0" y="155041"/>
                  </a:lnTo>
                  <a:lnTo>
                    <a:pt x="136004" y="155041"/>
                  </a:lnTo>
                  <a:lnTo>
                    <a:pt x="136004" y="123291"/>
                  </a:lnTo>
                  <a:close/>
                </a:path>
                <a:path w="1057910" h="157480">
                  <a:moveTo>
                    <a:pt x="557872" y="154813"/>
                  </a:moveTo>
                  <a:lnTo>
                    <a:pt x="545350" y="126060"/>
                  </a:lnTo>
                  <a:lnTo>
                    <a:pt x="531634" y="94551"/>
                  </a:lnTo>
                  <a:lnTo>
                    <a:pt x="504342" y="31889"/>
                  </a:lnTo>
                  <a:lnTo>
                    <a:pt x="490499" y="127"/>
                  </a:lnTo>
                  <a:lnTo>
                    <a:pt x="490499" y="94551"/>
                  </a:lnTo>
                  <a:lnTo>
                    <a:pt x="437502" y="94551"/>
                  </a:lnTo>
                  <a:lnTo>
                    <a:pt x="464007" y="31889"/>
                  </a:lnTo>
                  <a:lnTo>
                    <a:pt x="490499" y="94551"/>
                  </a:lnTo>
                  <a:lnTo>
                    <a:pt x="490499" y="127"/>
                  </a:lnTo>
                  <a:lnTo>
                    <a:pt x="490448" y="0"/>
                  </a:lnTo>
                  <a:lnTo>
                    <a:pt x="437565" y="0"/>
                  </a:lnTo>
                  <a:lnTo>
                    <a:pt x="370141" y="154813"/>
                  </a:lnTo>
                  <a:lnTo>
                    <a:pt x="412013" y="154813"/>
                  </a:lnTo>
                  <a:lnTo>
                    <a:pt x="424180" y="126060"/>
                  </a:lnTo>
                  <a:lnTo>
                    <a:pt x="503834" y="126060"/>
                  </a:lnTo>
                  <a:lnTo>
                    <a:pt x="515988" y="154813"/>
                  </a:lnTo>
                  <a:lnTo>
                    <a:pt x="557872" y="154813"/>
                  </a:lnTo>
                  <a:close/>
                </a:path>
                <a:path w="1057910" h="157480">
                  <a:moveTo>
                    <a:pt x="737717" y="0"/>
                  </a:moveTo>
                  <a:lnTo>
                    <a:pt x="696620" y="0"/>
                  </a:lnTo>
                  <a:lnTo>
                    <a:pt x="696620" y="91147"/>
                  </a:lnTo>
                  <a:lnTo>
                    <a:pt x="695172" y="103124"/>
                  </a:lnTo>
                  <a:lnTo>
                    <a:pt x="689470" y="114147"/>
                  </a:lnTo>
                  <a:lnTo>
                    <a:pt x="677418" y="122237"/>
                  </a:lnTo>
                  <a:lnTo>
                    <a:pt x="656945" y="125374"/>
                  </a:lnTo>
                  <a:lnTo>
                    <a:pt x="636460" y="122237"/>
                  </a:lnTo>
                  <a:lnTo>
                    <a:pt x="624408" y="114147"/>
                  </a:lnTo>
                  <a:lnTo>
                    <a:pt x="618693" y="103124"/>
                  </a:lnTo>
                  <a:lnTo>
                    <a:pt x="617258" y="91147"/>
                  </a:lnTo>
                  <a:lnTo>
                    <a:pt x="617258" y="0"/>
                  </a:lnTo>
                  <a:lnTo>
                    <a:pt x="576160" y="0"/>
                  </a:lnTo>
                  <a:lnTo>
                    <a:pt x="576160" y="91147"/>
                  </a:lnTo>
                  <a:lnTo>
                    <a:pt x="582307" y="121119"/>
                  </a:lnTo>
                  <a:lnTo>
                    <a:pt x="599274" y="141643"/>
                  </a:lnTo>
                  <a:lnTo>
                    <a:pt x="624890" y="153428"/>
                  </a:lnTo>
                  <a:lnTo>
                    <a:pt x="656945" y="157200"/>
                  </a:lnTo>
                  <a:lnTo>
                    <a:pt x="688987" y="153428"/>
                  </a:lnTo>
                  <a:lnTo>
                    <a:pt x="714590" y="141643"/>
                  </a:lnTo>
                  <a:lnTo>
                    <a:pt x="731570" y="121119"/>
                  </a:lnTo>
                  <a:lnTo>
                    <a:pt x="737717" y="91147"/>
                  </a:lnTo>
                  <a:lnTo>
                    <a:pt x="737717" y="0"/>
                  </a:lnTo>
                  <a:close/>
                </a:path>
                <a:path w="1057910" h="157480">
                  <a:moveTo>
                    <a:pt x="913257" y="123291"/>
                  </a:moveTo>
                  <a:lnTo>
                    <a:pt x="824522" y="123291"/>
                  </a:lnTo>
                  <a:lnTo>
                    <a:pt x="824522" y="101"/>
                  </a:lnTo>
                  <a:lnTo>
                    <a:pt x="783805" y="101"/>
                  </a:lnTo>
                  <a:lnTo>
                    <a:pt x="783805" y="123291"/>
                  </a:lnTo>
                  <a:lnTo>
                    <a:pt x="783805" y="155041"/>
                  </a:lnTo>
                  <a:lnTo>
                    <a:pt x="913257" y="155041"/>
                  </a:lnTo>
                  <a:lnTo>
                    <a:pt x="913257" y="123291"/>
                  </a:lnTo>
                  <a:close/>
                </a:path>
                <a:path w="1057910" h="157480">
                  <a:moveTo>
                    <a:pt x="1057414" y="0"/>
                  </a:moveTo>
                  <a:lnTo>
                    <a:pt x="895870" y="0"/>
                  </a:lnTo>
                  <a:lnTo>
                    <a:pt x="895870" y="31750"/>
                  </a:lnTo>
                  <a:lnTo>
                    <a:pt x="956259" y="31750"/>
                  </a:lnTo>
                  <a:lnTo>
                    <a:pt x="956259" y="154940"/>
                  </a:lnTo>
                  <a:lnTo>
                    <a:pt x="997000" y="154940"/>
                  </a:lnTo>
                  <a:lnTo>
                    <a:pt x="997000" y="31750"/>
                  </a:lnTo>
                  <a:lnTo>
                    <a:pt x="1057414" y="31750"/>
                  </a:lnTo>
                  <a:lnTo>
                    <a:pt x="1057414" y="0"/>
                  </a:lnTo>
                  <a:close/>
                </a:path>
              </a:pathLst>
            </a:custGeom>
            <a:solidFill>
              <a:srgbClr val="000000"/>
            </a:solidFill>
          </p:spPr>
          <p:txBody>
            <a:bodyPr wrap="square" lIns="0" tIns="0" rIns="0" bIns="0" rtlCol="0"/>
            <a:lstStyle/>
            <a:p>
              <a:endParaRPr/>
            </a:p>
          </p:txBody>
        </p:sp>
        <p:pic>
          <p:nvPicPr>
            <p:cNvPr id="21" name="object 9">
              <a:extLst>
                <a:ext uri="{FF2B5EF4-FFF2-40B4-BE49-F238E27FC236}">
                  <a16:creationId xmlns:a16="http://schemas.microsoft.com/office/drawing/2014/main" id="{A4BEE1F7-063A-4378-B6C0-96E635D5FB0D}"/>
                </a:ext>
              </a:extLst>
            </p:cNvPr>
            <p:cNvPicPr/>
            <p:nvPr/>
          </p:nvPicPr>
          <p:blipFill>
            <a:blip r:embed="rId3" cstate="print"/>
            <a:stretch>
              <a:fillRect/>
            </a:stretch>
          </p:blipFill>
          <p:spPr>
            <a:xfrm>
              <a:off x="1011105" y="1471067"/>
              <a:ext cx="164452" cy="154813"/>
            </a:xfrm>
            <a:prstGeom prst="rect">
              <a:avLst/>
            </a:prstGeom>
          </p:spPr>
        </p:pic>
        <p:sp>
          <p:nvSpPr>
            <p:cNvPr id="22" name="object 10">
              <a:extLst>
                <a:ext uri="{FF2B5EF4-FFF2-40B4-BE49-F238E27FC236}">
                  <a16:creationId xmlns:a16="http://schemas.microsoft.com/office/drawing/2014/main" id="{0E30296D-847E-4B53-B5F3-5B7C3E13E482}"/>
                </a:ext>
              </a:extLst>
            </p:cNvPr>
            <p:cNvSpPr/>
            <p:nvPr/>
          </p:nvSpPr>
          <p:spPr>
            <a:xfrm>
              <a:off x="687273" y="1691944"/>
              <a:ext cx="161925" cy="154940"/>
            </a:xfrm>
            <a:custGeom>
              <a:avLst/>
              <a:gdLst/>
              <a:ahLst/>
              <a:cxnLst/>
              <a:rect l="l" t="t" r="r" b="b"/>
              <a:pathLst>
                <a:path w="161925" h="154939">
                  <a:moveTo>
                    <a:pt x="161531" y="0"/>
                  </a:moveTo>
                  <a:lnTo>
                    <a:pt x="0" y="0"/>
                  </a:lnTo>
                  <a:lnTo>
                    <a:pt x="0" y="31750"/>
                  </a:lnTo>
                  <a:lnTo>
                    <a:pt x="60388" y="31750"/>
                  </a:lnTo>
                  <a:lnTo>
                    <a:pt x="60388" y="154940"/>
                  </a:lnTo>
                  <a:lnTo>
                    <a:pt x="101117" y="154940"/>
                  </a:lnTo>
                  <a:lnTo>
                    <a:pt x="101117" y="31750"/>
                  </a:lnTo>
                  <a:lnTo>
                    <a:pt x="161531" y="31750"/>
                  </a:lnTo>
                  <a:lnTo>
                    <a:pt x="161531" y="0"/>
                  </a:lnTo>
                  <a:close/>
                </a:path>
              </a:pathLst>
            </a:custGeom>
            <a:solidFill>
              <a:srgbClr val="000000"/>
            </a:solidFill>
          </p:spPr>
          <p:txBody>
            <a:bodyPr wrap="square" lIns="0" tIns="0" rIns="0" bIns="0" rtlCol="0"/>
            <a:lstStyle/>
            <a:p>
              <a:endParaRPr/>
            </a:p>
          </p:txBody>
        </p:sp>
        <p:pic>
          <p:nvPicPr>
            <p:cNvPr id="23" name="object 11">
              <a:extLst>
                <a:ext uri="{FF2B5EF4-FFF2-40B4-BE49-F238E27FC236}">
                  <a16:creationId xmlns:a16="http://schemas.microsoft.com/office/drawing/2014/main" id="{5FA9C254-CBE2-476C-A36E-743F9EB070B3}"/>
                </a:ext>
              </a:extLst>
            </p:cNvPr>
            <p:cNvPicPr/>
            <p:nvPr/>
          </p:nvPicPr>
          <p:blipFill>
            <a:blip r:embed="rId4" cstate="print"/>
            <a:stretch>
              <a:fillRect/>
            </a:stretch>
          </p:blipFill>
          <p:spPr>
            <a:xfrm>
              <a:off x="1072793" y="1692378"/>
              <a:ext cx="161544" cy="156324"/>
            </a:xfrm>
            <a:prstGeom prst="rect">
              <a:avLst/>
            </a:prstGeom>
          </p:spPr>
        </p:pic>
        <p:pic>
          <p:nvPicPr>
            <p:cNvPr id="24" name="object 12">
              <a:extLst>
                <a:ext uri="{FF2B5EF4-FFF2-40B4-BE49-F238E27FC236}">
                  <a16:creationId xmlns:a16="http://schemas.microsoft.com/office/drawing/2014/main" id="{4650D2C3-4A28-493C-869A-C230B64C6091}"/>
                </a:ext>
              </a:extLst>
            </p:cNvPr>
            <p:cNvPicPr/>
            <p:nvPr/>
          </p:nvPicPr>
          <p:blipFill>
            <a:blip r:embed="rId5" cstate="print"/>
            <a:stretch>
              <a:fillRect/>
            </a:stretch>
          </p:blipFill>
          <p:spPr>
            <a:xfrm>
              <a:off x="881099" y="1692381"/>
              <a:ext cx="163448" cy="153949"/>
            </a:xfrm>
            <a:prstGeom prst="rect">
              <a:avLst/>
            </a:prstGeom>
          </p:spPr>
        </p:pic>
        <p:pic>
          <p:nvPicPr>
            <p:cNvPr id="25" name="object 13">
              <a:extLst>
                <a:ext uri="{FF2B5EF4-FFF2-40B4-BE49-F238E27FC236}">
                  <a16:creationId xmlns:a16="http://schemas.microsoft.com/office/drawing/2014/main" id="{329B5728-3C3B-42B4-8BF3-5809339C84D0}"/>
                </a:ext>
              </a:extLst>
            </p:cNvPr>
            <p:cNvPicPr/>
            <p:nvPr/>
          </p:nvPicPr>
          <p:blipFill>
            <a:blip r:embed="rId6" cstate="print"/>
            <a:stretch>
              <a:fillRect/>
            </a:stretch>
          </p:blipFill>
          <p:spPr>
            <a:xfrm>
              <a:off x="1476103" y="1689915"/>
              <a:ext cx="333265" cy="158788"/>
            </a:xfrm>
            <a:prstGeom prst="rect">
              <a:avLst/>
            </a:prstGeom>
          </p:spPr>
        </p:pic>
        <p:pic>
          <p:nvPicPr>
            <p:cNvPr id="26" name="object 14">
              <a:extLst>
                <a:ext uri="{FF2B5EF4-FFF2-40B4-BE49-F238E27FC236}">
                  <a16:creationId xmlns:a16="http://schemas.microsoft.com/office/drawing/2014/main" id="{55DC4FF0-1259-45E7-933B-E227184CC6B5}"/>
                </a:ext>
              </a:extLst>
            </p:cNvPr>
            <p:cNvPicPr/>
            <p:nvPr/>
          </p:nvPicPr>
          <p:blipFill>
            <a:blip r:embed="rId7" cstate="print"/>
            <a:stretch>
              <a:fillRect/>
            </a:stretch>
          </p:blipFill>
          <p:spPr>
            <a:xfrm>
              <a:off x="1267782" y="1689899"/>
              <a:ext cx="172732" cy="158788"/>
            </a:xfrm>
            <a:prstGeom prst="rect">
              <a:avLst/>
            </a:prstGeom>
          </p:spPr>
        </p:pic>
        <p:sp>
          <p:nvSpPr>
            <p:cNvPr id="27" name="object 15">
              <a:extLst>
                <a:ext uri="{FF2B5EF4-FFF2-40B4-BE49-F238E27FC236}">
                  <a16:creationId xmlns:a16="http://schemas.microsoft.com/office/drawing/2014/main" id="{EF6E91E9-B39A-47CC-A387-5360E7671A10}"/>
                </a:ext>
              </a:extLst>
            </p:cNvPr>
            <p:cNvSpPr/>
            <p:nvPr/>
          </p:nvSpPr>
          <p:spPr>
            <a:xfrm>
              <a:off x="943762" y="536841"/>
              <a:ext cx="601980" cy="779145"/>
            </a:xfrm>
            <a:custGeom>
              <a:avLst/>
              <a:gdLst/>
              <a:ahLst/>
              <a:cxnLst/>
              <a:rect l="l" t="t" r="r" b="b"/>
              <a:pathLst>
                <a:path w="601980" h="779144">
                  <a:moveTo>
                    <a:pt x="481342" y="389267"/>
                  </a:moveTo>
                  <a:lnTo>
                    <a:pt x="345948" y="139014"/>
                  </a:lnTo>
                  <a:lnTo>
                    <a:pt x="315874" y="194614"/>
                  </a:lnTo>
                  <a:lnTo>
                    <a:pt x="421170" y="389267"/>
                  </a:lnTo>
                  <a:lnTo>
                    <a:pt x="240665" y="722922"/>
                  </a:lnTo>
                  <a:lnTo>
                    <a:pt x="60159" y="389267"/>
                  </a:lnTo>
                  <a:lnTo>
                    <a:pt x="270751" y="0"/>
                  </a:lnTo>
                  <a:lnTo>
                    <a:pt x="210578" y="0"/>
                  </a:lnTo>
                  <a:lnTo>
                    <a:pt x="0" y="389267"/>
                  </a:lnTo>
                  <a:lnTo>
                    <a:pt x="210578" y="778522"/>
                  </a:lnTo>
                  <a:lnTo>
                    <a:pt x="270751" y="778522"/>
                  </a:lnTo>
                  <a:lnTo>
                    <a:pt x="481342" y="389267"/>
                  </a:lnTo>
                  <a:close/>
                </a:path>
                <a:path w="601980" h="779144">
                  <a:moveTo>
                    <a:pt x="601662" y="389267"/>
                  </a:moveTo>
                  <a:lnTo>
                    <a:pt x="391071" y="12"/>
                  </a:lnTo>
                  <a:lnTo>
                    <a:pt x="330898" y="12"/>
                  </a:lnTo>
                  <a:lnTo>
                    <a:pt x="120319" y="389267"/>
                  </a:lnTo>
                  <a:lnTo>
                    <a:pt x="255701" y="639521"/>
                  </a:lnTo>
                  <a:lnTo>
                    <a:pt x="285788" y="583907"/>
                  </a:lnTo>
                  <a:lnTo>
                    <a:pt x="180479" y="389267"/>
                  </a:lnTo>
                  <a:lnTo>
                    <a:pt x="360984" y="55613"/>
                  </a:lnTo>
                  <a:lnTo>
                    <a:pt x="541489" y="389267"/>
                  </a:lnTo>
                  <a:lnTo>
                    <a:pt x="330898" y="778522"/>
                  </a:lnTo>
                  <a:lnTo>
                    <a:pt x="391071" y="778522"/>
                  </a:lnTo>
                  <a:lnTo>
                    <a:pt x="601662" y="389267"/>
                  </a:lnTo>
                  <a:close/>
                </a:path>
              </a:pathLst>
            </a:custGeom>
            <a:solidFill>
              <a:srgbClr val="000000"/>
            </a:solidFill>
          </p:spPr>
          <p:txBody>
            <a:bodyPr wrap="square" lIns="0" tIns="0" rIns="0" bIns="0" rtlCol="0"/>
            <a:lstStyle/>
            <a:p>
              <a:endParaRPr/>
            </a:p>
          </p:txBody>
        </p:sp>
      </p:grpSp>
      <p:sp>
        <p:nvSpPr>
          <p:cNvPr id="30" name="object 14">
            <a:extLst>
              <a:ext uri="{FF2B5EF4-FFF2-40B4-BE49-F238E27FC236}">
                <a16:creationId xmlns:a16="http://schemas.microsoft.com/office/drawing/2014/main" id="{21152A1D-5900-41AA-A7B6-D002BFA2E8B1}"/>
              </a:ext>
            </a:extLst>
          </p:cNvPr>
          <p:cNvSpPr txBox="1">
            <a:spLocks/>
          </p:cNvSpPr>
          <p:nvPr/>
        </p:nvSpPr>
        <p:spPr>
          <a:xfrm>
            <a:off x="943762" y="2708740"/>
            <a:ext cx="3624579" cy="775335"/>
          </a:xfrm>
          <a:prstGeom prst="rect">
            <a:avLst/>
          </a:prstGeom>
        </p:spPr>
        <p:txBody>
          <a:bodyPr vert="horz" wrap="square" lIns="0" tIns="111760" rIns="0" bIns="0" rtlCol="0">
            <a:spAutoFit/>
          </a:bodyPr>
          <a:lstStyle>
            <a:lvl1pPr>
              <a:defRPr sz="3600" b="1" i="0">
                <a:solidFill>
                  <a:srgbClr val="E3021B"/>
                </a:solidFill>
                <a:latin typeface="Arial"/>
                <a:ea typeface="+mj-ea"/>
                <a:cs typeface="Arial"/>
              </a:defRPr>
            </a:lvl1pPr>
          </a:lstStyle>
          <a:p>
            <a:pPr marL="12700">
              <a:spcBef>
                <a:spcPts val="880"/>
              </a:spcBef>
            </a:pPr>
            <a:r>
              <a:rPr lang="fr-FR" sz="2400" dirty="0" err="1"/>
              <a:t>Press</a:t>
            </a:r>
            <a:r>
              <a:rPr lang="fr-FR" sz="2400" dirty="0"/>
              <a:t> release</a:t>
            </a:r>
          </a:p>
          <a:p>
            <a:pPr marL="12700">
              <a:spcBef>
                <a:spcPts val="440"/>
              </a:spcBef>
            </a:pPr>
            <a:r>
              <a:rPr lang="fr-FR" sz="1400" dirty="0" err="1"/>
              <a:t>January</a:t>
            </a:r>
            <a:r>
              <a:rPr lang="fr-FR" sz="1400" dirty="0"/>
              <a:t> 2023</a:t>
            </a:r>
          </a:p>
        </p:txBody>
      </p:sp>
      <p:sp>
        <p:nvSpPr>
          <p:cNvPr id="31" name="object 15">
            <a:extLst>
              <a:ext uri="{FF2B5EF4-FFF2-40B4-BE49-F238E27FC236}">
                <a16:creationId xmlns:a16="http://schemas.microsoft.com/office/drawing/2014/main" id="{FA22A3C6-77D0-4E4D-BD07-6CF8BE515A24}"/>
              </a:ext>
            </a:extLst>
          </p:cNvPr>
          <p:cNvSpPr txBox="1"/>
          <p:nvPr/>
        </p:nvSpPr>
        <p:spPr>
          <a:xfrm>
            <a:off x="932298" y="4092952"/>
            <a:ext cx="5817751" cy="5896486"/>
          </a:xfrm>
          <a:prstGeom prst="rect">
            <a:avLst/>
          </a:prstGeom>
        </p:spPr>
        <p:txBody>
          <a:bodyPr vert="horz" wrap="square" lIns="0" tIns="63500" rIns="0" bIns="0" rtlCol="0">
            <a:spAutoFit/>
          </a:bodyPr>
          <a:lstStyle/>
          <a:p>
            <a:pPr marL="12700" marR="40005">
              <a:lnSpc>
                <a:spcPts val="3000"/>
              </a:lnSpc>
              <a:spcBef>
                <a:spcPts val="500"/>
              </a:spcBef>
            </a:pPr>
            <a:r>
              <a:rPr lang="en-US" sz="2400" b="1" spc="-10" dirty="0">
                <a:latin typeface="Arial"/>
                <a:cs typeface="Arial"/>
              </a:rPr>
              <a:t>XPO accelerates its transition to sustainable fleet in France with a landmark investment in 100 electric </a:t>
            </a:r>
            <a:r>
              <a:rPr lang="fr-FR" sz="2400" b="1" spc="-10" dirty="0">
                <a:latin typeface="Arial"/>
                <a:cs typeface="Arial"/>
              </a:rPr>
              <a:t>Renault Trucks </a:t>
            </a:r>
            <a:r>
              <a:rPr lang="fr-FR" sz="2400" b="1" spc="-10" dirty="0" err="1">
                <a:latin typeface="Arial"/>
                <a:cs typeface="Arial"/>
              </a:rPr>
              <a:t>vehicles</a:t>
            </a:r>
            <a:endParaRPr lang="fr-FR" sz="2400" dirty="0">
              <a:latin typeface="Arial"/>
              <a:cs typeface="Arial"/>
            </a:endParaRPr>
          </a:p>
          <a:p>
            <a:pPr marL="12700" marR="415290">
              <a:lnSpc>
                <a:spcPct val="100000"/>
              </a:lnSpc>
              <a:spcBef>
                <a:spcPts val="2075"/>
              </a:spcBef>
            </a:pPr>
            <a:r>
              <a:rPr lang="en-US" sz="950" b="1" dirty="0">
                <a:latin typeface="Arial"/>
                <a:cs typeface="Arial"/>
              </a:rPr>
              <a:t>XPO, a pioneer in alternative-power freight transportation in France, has announced an unprecedented agreement to purchase 100 electric trucks from Renault Trucks for its French fleet. XPO’s investment follows the company’s testing of the all-electric Renault Trucks E-Tech D 16-tonne truck in the Lyon and Paris regions since October 2021. Renault Trucks is a longstanding supplier of XPO fleet. </a:t>
            </a:r>
          </a:p>
          <a:p>
            <a:pPr marL="12700" marR="415290">
              <a:lnSpc>
                <a:spcPct val="100000"/>
              </a:lnSpc>
              <a:spcBef>
                <a:spcPts val="2075"/>
              </a:spcBef>
            </a:pPr>
            <a:r>
              <a:rPr lang="en-US" sz="950" dirty="0">
                <a:latin typeface="Arial"/>
                <a:cs typeface="Arial"/>
              </a:rPr>
              <a:t>XPO has </a:t>
            </a:r>
            <a:r>
              <a:rPr lang="en-US" sz="950" dirty="0" err="1">
                <a:latin typeface="Arial"/>
                <a:cs typeface="Arial"/>
              </a:rPr>
              <a:t>finalised</a:t>
            </a:r>
            <a:r>
              <a:rPr lang="en-US" sz="950" dirty="0">
                <a:latin typeface="Arial"/>
                <a:cs typeface="Arial"/>
              </a:rPr>
              <a:t> orders for 65 electric trucks to date, with all 100 trucks being delivered from fourth quarter 2022 to 2024. The 16-tonne and 19-tonne commercial vehicles will be based at 28 XPO less-than-truckload (LTL) sites in France, and will be used to transport palletized goods as partial loads. XPO is the leader in palletized distribution in France.</a:t>
            </a:r>
          </a:p>
          <a:p>
            <a:pPr marL="12700" marR="415290">
              <a:lnSpc>
                <a:spcPct val="100000"/>
              </a:lnSpc>
              <a:spcBef>
                <a:spcPts val="2075"/>
              </a:spcBef>
            </a:pPr>
            <a:r>
              <a:rPr lang="en-US" sz="950" dirty="0">
                <a:latin typeface="Arial"/>
                <a:cs typeface="Arial"/>
              </a:rPr>
              <a:t>The company expects to be making about 25% of its deliveries with electric vehicles by 2030, reducing CO2 emissions by more than 26,000t. With the Renault Trucks agreement, the company is positioning its fleet in anticipation of future regulations that may govern deliveries in urban areas, while helping customers meet their own decarbonization goals. XPO has stated that it aims to reduce its greenhouse gas emissions in France by at least 25% by 2030, from a 2019 baseline. </a:t>
            </a:r>
          </a:p>
          <a:p>
            <a:pPr marL="12700" marR="415290">
              <a:lnSpc>
                <a:spcPct val="100000"/>
              </a:lnSpc>
              <a:spcBef>
                <a:spcPts val="2075"/>
              </a:spcBef>
            </a:pPr>
            <a:r>
              <a:rPr lang="en-US" sz="950" dirty="0">
                <a:latin typeface="Arial"/>
                <a:cs typeface="Arial"/>
              </a:rPr>
              <a:t>The economically viable Renault Trucks E-Tech trucks have a loading capacity of 18 to 21 pallets and are equipped with a 185 kW engine. With a range of up to 250 km on a single charge, each truck reduces CO2 by an estimated 45.7t per year, compared with trucks running on diesel fuel. The vehicles operate without direct CO2 emissions and significantly reduce noise and </a:t>
            </a:r>
            <a:r>
              <a:rPr lang="en-US" sz="950" dirty="0" err="1">
                <a:latin typeface="Arial"/>
                <a:cs typeface="Arial"/>
              </a:rPr>
              <a:t>odour</a:t>
            </a:r>
            <a:r>
              <a:rPr lang="en-US" sz="950" dirty="0">
                <a:latin typeface="Arial"/>
                <a:cs typeface="Arial"/>
              </a:rPr>
              <a:t> pollution, making them well-suited for deliveries in congested urban areas. They also emit fewer fine particles, and operate with less vibration, which reduces driver fatigue. Each truck is fitted with a 360° camera that reduces blind spots for greater safety.</a:t>
            </a:r>
          </a:p>
        </p:txBody>
      </p:sp>
      <p:pic>
        <p:nvPicPr>
          <p:cNvPr id="28" name="Image 1">
            <a:extLst>
              <a:ext uri="{FF2B5EF4-FFF2-40B4-BE49-F238E27FC236}">
                <a16:creationId xmlns:a16="http://schemas.microsoft.com/office/drawing/2014/main" id="{F8046253-9A2E-47EF-ACA5-7AE4A772FAE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607050" y="783221"/>
            <a:ext cx="1479550" cy="5327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p:nvPr/>
        </p:nvSpPr>
        <p:spPr>
          <a:xfrm>
            <a:off x="633175" y="534600"/>
            <a:ext cx="210820" cy="9623425"/>
          </a:xfrm>
          <a:custGeom>
            <a:avLst/>
            <a:gdLst/>
            <a:ahLst/>
            <a:cxnLst/>
            <a:rect l="l" t="t" r="r" b="b"/>
            <a:pathLst>
              <a:path w="210819" h="9623425">
                <a:moveTo>
                  <a:pt x="0" y="9622802"/>
                </a:moveTo>
                <a:lnTo>
                  <a:pt x="0" y="1616417"/>
                </a:lnTo>
                <a:lnTo>
                  <a:pt x="210591" y="1227162"/>
                </a:lnTo>
                <a:lnTo>
                  <a:pt x="0" y="837907"/>
                </a:lnTo>
                <a:lnTo>
                  <a:pt x="0" y="0"/>
                </a:lnTo>
              </a:path>
            </a:pathLst>
          </a:custGeom>
          <a:ln w="6350">
            <a:solidFill>
              <a:srgbClr val="E3021B"/>
            </a:solidFill>
          </a:ln>
        </p:spPr>
        <p:txBody>
          <a:bodyPr wrap="square" lIns="0" tIns="0" rIns="0" bIns="0" rtlCol="0"/>
          <a:lstStyle/>
          <a:p>
            <a:endParaRPr/>
          </a:p>
        </p:txBody>
      </p:sp>
      <p:sp>
        <p:nvSpPr>
          <p:cNvPr id="7" name="object 3">
            <a:extLst>
              <a:ext uri="{FF2B5EF4-FFF2-40B4-BE49-F238E27FC236}">
                <a16:creationId xmlns:a16="http://schemas.microsoft.com/office/drawing/2014/main" id="{0BF6A43F-DDC1-4B8D-8B00-0F45F1EE7269}"/>
              </a:ext>
            </a:extLst>
          </p:cNvPr>
          <p:cNvSpPr txBox="1"/>
          <p:nvPr/>
        </p:nvSpPr>
        <p:spPr>
          <a:xfrm>
            <a:off x="1210234" y="1699409"/>
            <a:ext cx="5356860" cy="1767150"/>
          </a:xfrm>
          <a:prstGeom prst="rect">
            <a:avLst/>
          </a:prstGeom>
        </p:spPr>
        <p:txBody>
          <a:bodyPr vert="horz" wrap="square" lIns="0" tIns="12700" rIns="0" bIns="0" rtlCol="0">
            <a:spAutoFit/>
          </a:bodyPr>
          <a:lstStyle/>
          <a:p>
            <a:pPr marL="12700">
              <a:spcBef>
                <a:spcPts val="5"/>
              </a:spcBef>
            </a:pPr>
            <a:r>
              <a:rPr lang="en-US" sz="950" dirty="0">
                <a:latin typeface="Arial"/>
                <a:cs typeface="Arial"/>
              </a:rPr>
              <a:t>Bruno </a:t>
            </a:r>
            <a:r>
              <a:rPr lang="en-US" sz="950" dirty="0" err="1">
                <a:latin typeface="Arial"/>
                <a:cs typeface="Arial"/>
              </a:rPr>
              <a:t>Kloeckner</a:t>
            </a:r>
            <a:r>
              <a:rPr lang="en-US" sz="950" dirty="0">
                <a:latin typeface="Arial"/>
                <a:cs typeface="Arial"/>
              </a:rPr>
              <a:t>, managing director – France, XPO Logistics, said, "We had a positive experience testing the first Renault Trucks electric truck for deliveries in urban areas. Our new order for 100 all-electric trucks is an unprecedented agreement for both XPO and Renault Trucks in France. We have also made a major investment to equip our sites with more than 80 electric charging points. These commitments illustrate our determination to move towards more sustainable road transport and support our customers as much as possible in decarbonizing their supply chain activities.”</a:t>
            </a:r>
          </a:p>
          <a:p>
            <a:pPr marL="12700">
              <a:spcBef>
                <a:spcPts val="5"/>
              </a:spcBef>
            </a:pPr>
            <a:endParaRPr lang="en-US" sz="950" dirty="0">
              <a:latin typeface="Arial"/>
              <a:cs typeface="Arial"/>
            </a:endParaRPr>
          </a:p>
          <a:p>
            <a:pPr marL="12700">
              <a:spcBef>
                <a:spcPts val="5"/>
              </a:spcBef>
            </a:pPr>
            <a:r>
              <a:rPr lang="en-US" sz="950" dirty="0">
                <a:latin typeface="Arial"/>
                <a:cs typeface="Arial"/>
              </a:rPr>
              <a:t>Christophe Martin, managing director of Renault Trucks France, added, "We are delighted to contribute to XPO's energy transition by fulfilling the largest order for Renault Trucks electric trucks in France. Our relationship with XPO has been built on trust over many years, and is one of the key factors leading to this milestone agreement. Renault Trucks is a sustainability leader in the French market, and as such, we have a duty to lead the way towards sustainable transport."</a:t>
            </a:r>
          </a:p>
        </p:txBody>
      </p:sp>
      <p:sp>
        <p:nvSpPr>
          <p:cNvPr id="9" name="object 3">
            <a:extLst>
              <a:ext uri="{FF2B5EF4-FFF2-40B4-BE49-F238E27FC236}">
                <a16:creationId xmlns:a16="http://schemas.microsoft.com/office/drawing/2014/main" id="{1E3C14DB-C1D5-4261-949B-D002BCCFCA87}"/>
              </a:ext>
            </a:extLst>
          </p:cNvPr>
          <p:cNvSpPr txBox="1"/>
          <p:nvPr/>
        </p:nvSpPr>
        <p:spPr>
          <a:xfrm>
            <a:off x="1210234" y="7193469"/>
            <a:ext cx="5356860" cy="1905650"/>
          </a:xfrm>
          <a:prstGeom prst="rect">
            <a:avLst/>
          </a:prstGeom>
        </p:spPr>
        <p:txBody>
          <a:bodyPr vert="horz" wrap="square" lIns="0" tIns="12700" rIns="0" bIns="0" rtlCol="0">
            <a:spAutoFit/>
          </a:bodyPr>
          <a:lstStyle/>
          <a:p>
            <a:pPr marL="12700">
              <a:lnSpc>
                <a:spcPct val="100000"/>
              </a:lnSpc>
              <a:spcBef>
                <a:spcPts val="5"/>
              </a:spcBef>
            </a:pPr>
            <a:r>
              <a:rPr lang="en-US" sz="1400" b="1" dirty="0">
                <a:solidFill>
                  <a:srgbClr val="E3021B"/>
                </a:solidFill>
                <a:latin typeface="Arial"/>
                <a:cs typeface="Arial"/>
              </a:rPr>
              <a:t>XPO’s commitment to environmentally responsible transport of goods</a:t>
            </a:r>
            <a:br>
              <a:rPr lang="en-US" sz="1400" b="1" dirty="0">
                <a:solidFill>
                  <a:srgbClr val="E3021B"/>
                </a:solidFill>
                <a:latin typeface="Arial"/>
                <a:cs typeface="Arial"/>
              </a:rPr>
            </a:br>
            <a:endParaRPr lang="fr-FR" sz="950" dirty="0">
              <a:latin typeface="Arial"/>
              <a:cs typeface="Arial"/>
            </a:endParaRPr>
          </a:p>
          <a:p>
            <a:pPr marL="12700">
              <a:lnSpc>
                <a:spcPct val="100000"/>
              </a:lnSpc>
              <a:spcBef>
                <a:spcPts val="5"/>
              </a:spcBef>
            </a:pPr>
            <a:r>
              <a:rPr lang="en-US" sz="950" dirty="0">
                <a:latin typeface="Arial"/>
                <a:cs typeface="Arial"/>
              </a:rPr>
              <a:t>XPO's all-electric delivery solution is the company's latest investment to help its customers reduce the carbon footprint of their supply chain operations. The company has one of the most modern and safety-equipped transport fleets in Europe, managed by digital technology for end-to-end efficiency. More than 95% of XPO's European fleet is compliant with Euro VI emissions regulations.</a:t>
            </a:r>
            <a:br>
              <a:rPr lang="en-US" sz="950" dirty="0">
                <a:latin typeface="Arial"/>
                <a:cs typeface="Arial"/>
              </a:rPr>
            </a:br>
            <a:endParaRPr lang="fr-FR" sz="950" dirty="0">
              <a:latin typeface="Arial"/>
              <a:cs typeface="Arial"/>
            </a:endParaRPr>
          </a:p>
          <a:p>
            <a:pPr marL="12700">
              <a:spcBef>
                <a:spcPts val="5"/>
              </a:spcBef>
            </a:pPr>
            <a:r>
              <a:rPr lang="en-US" sz="950" dirty="0">
                <a:latin typeface="Arial"/>
                <a:cs typeface="Arial"/>
              </a:rPr>
              <a:t>XPO is a leading innovator of transport services in Europe, including technology-enabled truckload, less-than-truckload, truck brokerage, managed transport, last mile and freight forwarding. The company tailors its solutions to customer-specific needs across a range of consumer, trade and industrial sectors and world-class events.</a:t>
            </a:r>
          </a:p>
        </p:txBody>
      </p:sp>
      <p:pic>
        <p:nvPicPr>
          <p:cNvPr id="10" name="Picture 9" descr="A picture containing text, truck, sky, road&#10;&#10;Description automatically generated">
            <a:extLst>
              <a:ext uri="{FF2B5EF4-FFF2-40B4-BE49-F238E27FC236}">
                <a16:creationId xmlns:a16="http://schemas.microsoft.com/office/drawing/2014/main" id="{ED74D6EC-4726-414A-A58F-74D7FBC27077}"/>
              </a:ext>
            </a:extLst>
          </p:cNvPr>
          <p:cNvPicPr>
            <a:picLocks noChangeAspect="1"/>
          </p:cNvPicPr>
          <p:nvPr/>
        </p:nvPicPr>
        <p:blipFill rotWithShape="1">
          <a:blip r:embed="rId2">
            <a:extLst>
              <a:ext uri="{28A0092B-C50C-407E-A947-70E740481C1C}">
                <a14:useLocalDpi xmlns:a14="http://schemas.microsoft.com/office/drawing/2010/main" val="0"/>
              </a:ext>
            </a:extLst>
          </a:blip>
          <a:srcRect t="8035" b="10694"/>
          <a:stretch/>
        </p:blipFill>
        <p:spPr>
          <a:xfrm>
            <a:off x="1210234" y="4009023"/>
            <a:ext cx="5356860" cy="290239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C21CBA51-6ED7-4899-A8FB-7721AA7F3592}"/>
              </a:ext>
            </a:extLst>
          </p:cNvPr>
          <p:cNvSpPr/>
          <p:nvPr/>
        </p:nvSpPr>
        <p:spPr>
          <a:xfrm>
            <a:off x="1247300" y="7175500"/>
            <a:ext cx="5355590" cy="0"/>
          </a:xfrm>
          <a:custGeom>
            <a:avLst/>
            <a:gdLst/>
            <a:ahLst/>
            <a:cxnLst/>
            <a:rect l="l" t="t" r="r" b="b"/>
            <a:pathLst>
              <a:path w="5355590">
                <a:moveTo>
                  <a:pt x="0" y="0"/>
                </a:moveTo>
                <a:lnTo>
                  <a:pt x="5355005" y="0"/>
                </a:lnTo>
              </a:path>
            </a:pathLst>
          </a:custGeom>
          <a:ln w="6350">
            <a:solidFill>
              <a:srgbClr val="E3021B"/>
            </a:solidFill>
          </a:ln>
        </p:spPr>
        <p:txBody>
          <a:bodyPr wrap="square" lIns="0" tIns="0" rIns="0" bIns="0" rtlCol="0"/>
          <a:lstStyle/>
          <a:p>
            <a:endParaRPr/>
          </a:p>
        </p:txBody>
      </p:sp>
      <p:sp>
        <p:nvSpPr>
          <p:cNvPr id="8" name="object 4">
            <a:extLst>
              <a:ext uri="{FF2B5EF4-FFF2-40B4-BE49-F238E27FC236}">
                <a16:creationId xmlns:a16="http://schemas.microsoft.com/office/drawing/2014/main" id="{ECD11674-207D-4559-B104-54C8681312E1}"/>
              </a:ext>
            </a:extLst>
          </p:cNvPr>
          <p:cNvSpPr/>
          <p:nvPr/>
        </p:nvSpPr>
        <p:spPr>
          <a:xfrm>
            <a:off x="1247300" y="8928100"/>
            <a:ext cx="5355590" cy="0"/>
          </a:xfrm>
          <a:custGeom>
            <a:avLst/>
            <a:gdLst/>
            <a:ahLst/>
            <a:cxnLst/>
            <a:rect l="l" t="t" r="r" b="b"/>
            <a:pathLst>
              <a:path w="5355590">
                <a:moveTo>
                  <a:pt x="0" y="0"/>
                </a:moveTo>
                <a:lnTo>
                  <a:pt x="5355005" y="0"/>
                </a:lnTo>
              </a:path>
            </a:pathLst>
          </a:custGeom>
          <a:ln w="6350">
            <a:solidFill>
              <a:srgbClr val="E3021B"/>
            </a:solidFill>
          </a:ln>
        </p:spPr>
        <p:txBody>
          <a:bodyPr wrap="square" lIns="0" tIns="0" rIns="0" bIns="0" rtlCol="0"/>
          <a:lstStyle/>
          <a:p>
            <a:endParaRPr/>
          </a:p>
        </p:txBody>
      </p:sp>
      <p:sp>
        <p:nvSpPr>
          <p:cNvPr id="10" name="object 6">
            <a:extLst>
              <a:ext uri="{FF2B5EF4-FFF2-40B4-BE49-F238E27FC236}">
                <a16:creationId xmlns:a16="http://schemas.microsoft.com/office/drawing/2014/main" id="{349F0F22-C430-4DE5-AAB6-C2DC84B5012E}"/>
              </a:ext>
            </a:extLst>
          </p:cNvPr>
          <p:cNvSpPr txBox="1"/>
          <p:nvPr/>
        </p:nvSpPr>
        <p:spPr>
          <a:xfrm>
            <a:off x="4069967" y="7350819"/>
            <a:ext cx="2032635" cy="661078"/>
          </a:xfrm>
          <a:prstGeom prst="rect">
            <a:avLst/>
          </a:prstGeom>
        </p:spPr>
        <p:txBody>
          <a:bodyPr vert="horz" wrap="square" lIns="0" tIns="24765" rIns="0" bIns="0" rtlCol="0">
            <a:spAutoFit/>
          </a:bodyPr>
          <a:lstStyle/>
          <a:p>
            <a:pPr marL="12700">
              <a:lnSpc>
                <a:spcPct val="100000"/>
              </a:lnSpc>
              <a:spcBef>
                <a:spcPts val="195"/>
              </a:spcBef>
            </a:pPr>
            <a:r>
              <a:rPr lang="fr-FR" sz="950" b="1" dirty="0">
                <a:solidFill>
                  <a:srgbClr val="494949"/>
                </a:solidFill>
                <a:latin typeface="Arial"/>
                <a:cs typeface="Arial"/>
              </a:rPr>
              <a:t>RENAULT TRUCKS</a:t>
            </a:r>
          </a:p>
          <a:p>
            <a:pPr marL="12700">
              <a:lnSpc>
                <a:spcPct val="100000"/>
              </a:lnSpc>
              <a:spcBef>
                <a:spcPts val="195"/>
              </a:spcBef>
            </a:pPr>
            <a:r>
              <a:rPr sz="950" b="1" dirty="0">
                <a:solidFill>
                  <a:srgbClr val="494949"/>
                </a:solidFill>
                <a:latin typeface="Arial"/>
                <a:cs typeface="Arial"/>
              </a:rPr>
              <a:t>Séveryne </a:t>
            </a:r>
            <a:r>
              <a:rPr sz="950" b="1" spc="-10" dirty="0">
                <a:solidFill>
                  <a:srgbClr val="494949"/>
                </a:solidFill>
                <a:latin typeface="Arial"/>
                <a:cs typeface="Arial"/>
              </a:rPr>
              <a:t>Molard</a:t>
            </a:r>
            <a:endParaRPr sz="950" dirty="0">
              <a:latin typeface="Arial"/>
              <a:cs typeface="Arial"/>
            </a:endParaRPr>
          </a:p>
          <a:p>
            <a:pPr marL="12700">
              <a:lnSpc>
                <a:spcPct val="100000"/>
              </a:lnSpc>
              <a:spcBef>
                <a:spcPts val="95"/>
              </a:spcBef>
            </a:pPr>
            <a:r>
              <a:rPr sz="950" spc="-20" dirty="0">
                <a:solidFill>
                  <a:srgbClr val="494949"/>
                </a:solidFill>
                <a:latin typeface="Arial"/>
                <a:cs typeface="Arial"/>
              </a:rPr>
              <a:t>Tel.</a:t>
            </a:r>
            <a:r>
              <a:rPr sz="950" spc="-15" dirty="0">
                <a:solidFill>
                  <a:srgbClr val="494949"/>
                </a:solidFill>
                <a:latin typeface="Arial"/>
                <a:cs typeface="Arial"/>
              </a:rPr>
              <a:t> </a:t>
            </a:r>
            <a:r>
              <a:rPr sz="950" dirty="0">
                <a:solidFill>
                  <a:srgbClr val="494949"/>
                </a:solidFill>
                <a:latin typeface="Arial"/>
                <a:cs typeface="Arial"/>
              </a:rPr>
              <a:t>+33</a:t>
            </a:r>
            <a:r>
              <a:rPr sz="950" spc="-10" dirty="0">
                <a:solidFill>
                  <a:srgbClr val="494949"/>
                </a:solidFill>
                <a:latin typeface="Arial"/>
                <a:cs typeface="Arial"/>
              </a:rPr>
              <a:t> </a:t>
            </a:r>
            <a:r>
              <a:rPr sz="950" dirty="0">
                <a:solidFill>
                  <a:srgbClr val="494949"/>
                </a:solidFill>
                <a:latin typeface="Arial"/>
                <a:cs typeface="Arial"/>
              </a:rPr>
              <a:t>(0)4</a:t>
            </a:r>
            <a:r>
              <a:rPr sz="950" spc="-10" dirty="0">
                <a:solidFill>
                  <a:srgbClr val="494949"/>
                </a:solidFill>
                <a:latin typeface="Arial"/>
                <a:cs typeface="Arial"/>
              </a:rPr>
              <a:t> </a:t>
            </a:r>
            <a:r>
              <a:rPr sz="950" dirty="0">
                <a:solidFill>
                  <a:srgbClr val="494949"/>
                </a:solidFill>
                <a:latin typeface="Arial"/>
                <a:cs typeface="Arial"/>
              </a:rPr>
              <a:t>81</a:t>
            </a:r>
            <a:r>
              <a:rPr sz="950" spc="-15" dirty="0">
                <a:solidFill>
                  <a:srgbClr val="494949"/>
                </a:solidFill>
                <a:latin typeface="Arial"/>
                <a:cs typeface="Arial"/>
              </a:rPr>
              <a:t> </a:t>
            </a:r>
            <a:r>
              <a:rPr sz="950" dirty="0">
                <a:solidFill>
                  <a:srgbClr val="494949"/>
                </a:solidFill>
                <a:latin typeface="Arial"/>
                <a:cs typeface="Arial"/>
              </a:rPr>
              <a:t>93</a:t>
            </a:r>
            <a:r>
              <a:rPr sz="950" spc="-15" dirty="0">
                <a:solidFill>
                  <a:srgbClr val="494949"/>
                </a:solidFill>
                <a:latin typeface="Arial"/>
                <a:cs typeface="Arial"/>
              </a:rPr>
              <a:t> </a:t>
            </a:r>
            <a:r>
              <a:rPr sz="950" dirty="0">
                <a:solidFill>
                  <a:srgbClr val="494949"/>
                </a:solidFill>
                <a:latin typeface="Arial"/>
                <a:cs typeface="Arial"/>
              </a:rPr>
              <a:t>09</a:t>
            </a:r>
            <a:r>
              <a:rPr sz="950" spc="-10" dirty="0">
                <a:solidFill>
                  <a:srgbClr val="494949"/>
                </a:solidFill>
                <a:latin typeface="Arial"/>
                <a:cs typeface="Arial"/>
              </a:rPr>
              <a:t> </a:t>
            </a:r>
            <a:r>
              <a:rPr sz="950" spc="-25" dirty="0">
                <a:solidFill>
                  <a:srgbClr val="494949"/>
                </a:solidFill>
                <a:latin typeface="Arial"/>
                <a:cs typeface="Arial"/>
              </a:rPr>
              <a:t>52</a:t>
            </a:r>
            <a:endParaRPr sz="950" dirty="0">
              <a:latin typeface="Arial"/>
              <a:cs typeface="Arial"/>
            </a:endParaRPr>
          </a:p>
          <a:p>
            <a:pPr marL="12700">
              <a:lnSpc>
                <a:spcPct val="100000"/>
              </a:lnSpc>
              <a:spcBef>
                <a:spcPts val="95"/>
              </a:spcBef>
            </a:pPr>
            <a:r>
              <a:rPr sz="950" dirty="0">
                <a:solidFill>
                  <a:srgbClr val="494949"/>
                </a:solidFill>
                <a:latin typeface="Arial"/>
                <a:cs typeface="Arial"/>
                <a:hlinkClick r:id="rId2">
                  <a:extLst>
                    <a:ext uri="{A12FA001-AC4F-418D-AE19-62706E023703}">
                      <ahyp:hlinkClr xmlns:ahyp="http://schemas.microsoft.com/office/drawing/2018/hyperlinkcolor" val="tx"/>
                    </a:ext>
                  </a:extLst>
                </a:hlinkClick>
              </a:rPr>
              <a:t>severyne.molard@renault-</a:t>
            </a:r>
            <a:r>
              <a:rPr sz="950" spc="-10" dirty="0">
                <a:solidFill>
                  <a:srgbClr val="494949"/>
                </a:solidFill>
                <a:latin typeface="Arial"/>
                <a:cs typeface="Arial"/>
                <a:hlinkClick r:id="rId2">
                  <a:extLst>
                    <a:ext uri="{A12FA001-AC4F-418D-AE19-62706E023703}">
                      <ahyp:hlinkClr xmlns:ahyp="http://schemas.microsoft.com/office/drawing/2018/hyperlinkcolor" val="tx"/>
                    </a:ext>
                  </a:extLst>
                </a:hlinkClick>
              </a:rPr>
              <a:t>trucks.com</a:t>
            </a:r>
            <a:endParaRPr sz="950" dirty="0">
              <a:solidFill>
                <a:srgbClr val="494949"/>
              </a:solidFill>
              <a:latin typeface="Arial"/>
              <a:cs typeface="Arial"/>
            </a:endParaRPr>
          </a:p>
        </p:txBody>
      </p:sp>
      <p:sp>
        <p:nvSpPr>
          <p:cNvPr id="11" name="object 7">
            <a:extLst>
              <a:ext uri="{FF2B5EF4-FFF2-40B4-BE49-F238E27FC236}">
                <a16:creationId xmlns:a16="http://schemas.microsoft.com/office/drawing/2014/main" id="{6DD8DA0B-3479-44FE-9D6D-03D3FED6E768}"/>
              </a:ext>
            </a:extLst>
          </p:cNvPr>
          <p:cNvSpPr txBox="1"/>
          <p:nvPr/>
        </p:nvSpPr>
        <p:spPr>
          <a:xfrm>
            <a:off x="617300" y="10014592"/>
            <a:ext cx="1168400" cy="177800"/>
          </a:xfrm>
          <a:prstGeom prst="rect">
            <a:avLst/>
          </a:prstGeom>
        </p:spPr>
        <p:txBody>
          <a:bodyPr vert="horz" wrap="square" lIns="0" tIns="12700" rIns="0" bIns="0" rtlCol="0">
            <a:spAutoFit/>
          </a:bodyPr>
          <a:lstStyle/>
          <a:p>
            <a:pPr marL="12700">
              <a:lnSpc>
                <a:spcPct val="100000"/>
              </a:lnSpc>
              <a:spcBef>
                <a:spcPts val="100"/>
              </a:spcBef>
            </a:pPr>
            <a:r>
              <a:rPr sz="1000" b="1" spc="-10" dirty="0">
                <a:solidFill>
                  <a:srgbClr val="E3021B"/>
                </a:solidFill>
                <a:latin typeface="Arial"/>
                <a:cs typeface="Arial"/>
              </a:rPr>
              <a:t>renault-trucks.com</a:t>
            </a:r>
            <a:endParaRPr sz="1000" dirty="0">
              <a:latin typeface="Arial"/>
              <a:cs typeface="Arial"/>
            </a:endParaRPr>
          </a:p>
        </p:txBody>
      </p:sp>
      <p:sp>
        <p:nvSpPr>
          <p:cNvPr id="12" name="object 8">
            <a:extLst>
              <a:ext uri="{FF2B5EF4-FFF2-40B4-BE49-F238E27FC236}">
                <a16:creationId xmlns:a16="http://schemas.microsoft.com/office/drawing/2014/main" id="{22400BC7-FC6B-46A1-BBFE-48775D4F5EAE}"/>
              </a:ext>
            </a:extLst>
          </p:cNvPr>
          <p:cNvSpPr/>
          <p:nvPr/>
        </p:nvSpPr>
        <p:spPr>
          <a:xfrm>
            <a:off x="633175" y="534605"/>
            <a:ext cx="210820" cy="9378315"/>
          </a:xfrm>
          <a:custGeom>
            <a:avLst/>
            <a:gdLst/>
            <a:ahLst/>
            <a:cxnLst/>
            <a:rect l="l" t="t" r="r" b="b"/>
            <a:pathLst>
              <a:path w="210819" h="9378315">
                <a:moveTo>
                  <a:pt x="0" y="9377794"/>
                </a:moveTo>
                <a:lnTo>
                  <a:pt x="0" y="1616417"/>
                </a:lnTo>
                <a:lnTo>
                  <a:pt x="210591" y="1227162"/>
                </a:lnTo>
                <a:lnTo>
                  <a:pt x="0" y="837895"/>
                </a:lnTo>
                <a:lnTo>
                  <a:pt x="0" y="0"/>
                </a:lnTo>
              </a:path>
            </a:pathLst>
          </a:custGeom>
          <a:ln w="6350">
            <a:solidFill>
              <a:srgbClr val="E3021B"/>
            </a:solidFill>
          </a:ln>
        </p:spPr>
        <p:txBody>
          <a:bodyPr wrap="square" lIns="0" tIns="0" rIns="0" bIns="0" rtlCol="0"/>
          <a:lstStyle/>
          <a:p>
            <a:endParaRPr/>
          </a:p>
        </p:txBody>
      </p:sp>
      <p:sp>
        <p:nvSpPr>
          <p:cNvPr id="14" name="object 2">
            <a:extLst>
              <a:ext uri="{FF2B5EF4-FFF2-40B4-BE49-F238E27FC236}">
                <a16:creationId xmlns:a16="http://schemas.microsoft.com/office/drawing/2014/main" id="{511D049C-B2EC-4ED3-9756-D8D3B10BCA24}"/>
              </a:ext>
            </a:extLst>
          </p:cNvPr>
          <p:cNvSpPr txBox="1"/>
          <p:nvPr/>
        </p:nvSpPr>
        <p:spPr>
          <a:xfrm>
            <a:off x="1247300" y="1664975"/>
            <a:ext cx="5344160" cy="1256113"/>
          </a:xfrm>
          <a:prstGeom prst="rect">
            <a:avLst/>
          </a:prstGeom>
        </p:spPr>
        <p:txBody>
          <a:bodyPr vert="horz" wrap="square" lIns="0" tIns="12700" rIns="0" bIns="0" rtlCol="0">
            <a:spAutoFit/>
          </a:bodyPr>
          <a:lstStyle/>
          <a:p>
            <a:pPr marL="12700">
              <a:lnSpc>
                <a:spcPct val="100000"/>
              </a:lnSpc>
              <a:spcBef>
                <a:spcPts val="100"/>
              </a:spcBef>
            </a:pPr>
            <a:r>
              <a:rPr lang="fr-FR" sz="950" b="1" spc="-10" dirty="0">
                <a:latin typeface="Arial"/>
                <a:cs typeface="Arial"/>
              </a:rPr>
              <a:t>About XPO</a:t>
            </a:r>
            <a:endParaRPr lang="en-US" sz="950" dirty="0">
              <a:latin typeface="Arial"/>
              <a:cs typeface="Arial"/>
            </a:endParaRPr>
          </a:p>
          <a:p>
            <a:pPr>
              <a:lnSpc>
                <a:spcPct val="100000"/>
              </a:lnSpc>
              <a:spcBef>
                <a:spcPts val="25"/>
              </a:spcBef>
            </a:pPr>
            <a:endParaRPr sz="1050" dirty="0">
              <a:latin typeface="Arial"/>
              <a:cs typeface="Arial"/>
            </a:endParaRPr>
          </a:p>
          <a:p>
            <a:pPr marL="12700" marR="5080">
              <a:lnSpc>
                <a:spcPct val="108300"/>
              </a:lnSpc>
            </a:pPr>
            <a:r>
              <a:rPr lang="en-US" sz="950" dirty="0">
                <a:latin typeface="Arial"/>
                <a:cs typeface="Arial"/>
              </a:rPr>
              <a:t>XPO (NYSE: XPO) is one of the largest providers of asset-based less-than-truckload (LTL) transportation in North America, with proprietary technology that moves goods efficiently through its network. Together with its business in Europe, XPO serves approximately 43,000 shippers with 564 locations and 38,000 employees. The company is headquartered in Greenwich, Conn., USA. Visit xpo.com for more information, and connect with XPO on Facebook, Twitter, LinkedIn, Instagram and YouTube. </a:t>
            </a:r>
            <a:endParaRPr lang="fr-FR" sz="950" dirty="0">
              <a:latin typeface="Arial"/>
              <a:cs typeface="Arial"/>
            </a:endParaRPr>
          </a:p>
        </p:txBody>
      </p:sp>
      <p:sp>
        <p:nvSpPr>
          <p:cNvPr id="15" name="object 6">
            <a:extLst>
              <a:ext uri="{FF2B5EF4-FFF2-40B4-BE49-F238E27FC236}">
                <a16:creationId xmlns:a16="http://schemas.microsoft.com/office/drawing/2014/main" id="{E2E40909-B9B0-4C40-A2E3-B7E84255605C}"/>
              </a:ext>
            </a:extLst>
          </p:cNvPr>
          <p:cNvSpPr txBox="1"/>
          <p:nvPr/>
        </p:nvSpPr>
        <p:spPr>
          <a:xfrm>
            <a:off x="4069967" y="8139460"/>
            <a:ext cx="2680417" cy="635430"/>
          </a:xfrm>
          <a:prstGeom prst="rect">
            <a:avLst/>
          </a:prstGeom>
        </p:spPr>
        <p:txBody>
          <a:bodyPr vert="horz" wrap="square" lIns="0" tIns="24765" rIns="0" bIns="0" rtlCol="0">
            <a:spAutoFit/>
          </a:bodyPr>
          <a:lstStyle/>
          <a:p>
            <a:pPr marL="12700">
              <a:lnSpc>
                <a:spcPct val="100000"/>
              </a:lnSpc>
              <a:spcBef>
                <a:spcPts val="195"/>
              </a:spcBef>
            </a:pPr>
            <a:r>
              <a:rPr lang="fr-FR" sz="950" b="1" dirty="0">
                <a:solidFill>
                  <a:srgbClr val="494949"/>
                </a:solidFill>
                <a:latin typeface="Arial"/>
                <a:cs typeface="Arial"/>
              </a:rPr>
              <a:t>XPO</a:t>
            </a:r>
            <a:br>
              <a:rPr lang="fr-FR" sz="950" b="1" dirty="0">
                <a:solidFill>
                  <a:srgbClr val="494949"/>
                </a:solidFill>
                <a:latin typeface="Arial"/>
                <a:cs typeface="Arial"/>
              </a:rPr>
            </a:br>
            <a:r>
              <a:rPr lang="fr-FR" sz="950" b="1" dirty="0">
                <a:solidFill>
                  <a:srgbClr val="494949"/>
                </a:solidFill>
                <a:latin typeface="Arial"/>
                <a:cs typeface="Arial"/>
              </a:rPr>
              <a:t>Emma </a:t>
            </a:r>
            <a:r>
              <a:rPr lang="fr-FR" sz="950" b="1" dirty="0" err="1">
                <a:solidFill>
                  <a:srgbClr val="494949"/>
                </a:solidFill>
                <a:latin typeface="Arial"/>
                <a:cs typeface="Arial"/>
              </a:rPr>
              <a:t>Brard</a:t>
            </a:r>
            <a:endParaRPr sz="950" dirty="0">
              <a:latin typeface="Arial"/>
              <a:cs typeface="Arial"/>
            </a:endParaRPr>
          </a:p>
          <a:p>
            <a:pPr marL="12700">
              <a:lnSpc>
                <a:spcPct val="100000"/>
              </a:lnSpc>
              <a:spcBef>
                <a:spcPts val="95"/>
              </a:spcBef>
            </a:pPr>
            <a:r>
              <a:rPr sz="950" spc="-20" dirty="0">
                <a:solidFill>
                  <a:srgbClr val="494949"/>
                </a:solidFill>
                <a:latin typeface="Arial"/>
                <a:cs typeface="Arial"/>
              </a:rPr>
              <a:t>Tel.</a:t>
            </a:r>
            <a:r>
              <a:rPr sz="950" spc="-15" dirty="0">
                <a:solidFill>
                  <a:srgbClr val="494949"/>
                </a:solidFill>
                <a:latin typeface="Arial"/>
                <a:cs typeface="Arial"/>
              </a:rPr>
              <a:t> </a:t>
            </a:r>
            <a:r>
              <a:rPr lang="en-US" sz="950" spc="-15" dirty="0">
                <a:solidFill>
                  <a:srgbClr val="494949"/>
                </a:solidFill>
                <a:latin typeface="Arial"/>
                <a:cs typeface="Arial"/>
              </a:rPr>
              <a:t>+33 (0)6 24 26 76 65</a:t>
            </a:r>
          </a:p>
          <a:p>
            <a:pPr marL="12700">
              <a:lnSpc>
                <a:spcPct val="100000"/>
              </a:lnSpc>
              <a:spcBef>
                <a:spcPts val="95"/>
              </a:spcBef>
            </a:pPr>
            <a:r>
              <a:rPr lang="en-US" sz="950" dirty="0">
                <a:solidFill>
                  <a:srgbClr val="494949"/>
                </a:solidFill>
                <a:latin typeface="Arial"/>
                <a:cs typeface="Arial"/>
                <a:hlinkClick r:id="rId3">
                  <a:extLst>
                    <a:ext uri="{A12FA001-AC4F-418D-AE19-62706E023703}">
                      <ahyp:hlinkClr xmlns:ahyp="http://schemas.microsoft.com/office/drawing/2018/hyperlinkcolor" val="tx"/>
                    </a:ext>
                  </a:extLst>
                </a:hlinkClick>
              </a:rPr>
              <a:t>emma</a:t>
            </a:r>
            <a:r>
              <a:rPr lang="en-US" sz="950" dirty="0">
                <a:solidFill>
                  <a:srgbClr val="494949"/>
                </a:solidFill>
                <a:latin typeface="Arial"/>
                <a:cs typeface="Arial"/>
                <a:hlinkClick r:id="rId4">
                  <a:extLst>
                    <a:ext uri="{A12FA001-AC4F-418D-AE19-62706E023703}">
                      <ahyp:hlinkClr xmlns:ahyp="http://schemas.microsoft.com/office/drawing/2018/hyperlinkcolor" val="tx"/>
                    </a:ext>
                  </a:extLst>
                </a:hlinkClick>
              </a:rPr>
              <a:t>.p.brard@xpo.com</a:t>
            </a:r>
            <a:r>
              <a:rPr lang="en-US" sz="950" dirty="0">
                <a:solidFill>
                  <a:srgbClr val="494949"/>
                </a:solidFill>
                <a:latin typeface="Arial"/>
                <a:cs typeface="Arial"/>
              </a:rPr>
              <a:t> </a:t>
            </a:r>
            <a:endParaRPr sz="950" dirty="0">
              <a:solidFill>
                <a:srgbClr val="494949"/>
              </a:solidFill>
              <a:latin typeface="Arial"/>
              <a:cs typeface="Arial"/>
            </a:endParaRPr>
          </a:p>
        </p:txBody>
      </p:sp>
      <p:sp>
        <p:nvSpPr>
          <p:cNvPr id="16" name="object 2">
            <a:extLst>
              <a:ext uri="{FF2B5EF4-FFF2-40B4-BE49-F238E27FC236}">
                <a16:creationId xmlns:a16="http://schemas.microsoft.com/office/drawing/2014/main" id="{DEE986EF-BAFA-4460-9511-081D2CC47F2F}"/>
              </a:ext>
            </a:extLst>
          </p:cNvPr>
          <p:cNvSpPr txBox="1"/>
          <p:nvPr/>
        </p:nvSpPr>
        <p:spPr>
          <a:xfrm>
            <a:off x="1234600" y="3318124"/>
            <a:ext cx="5344160" cy="2450030"/>
          </a:xfrm>
          <a:prstGeom prst="rect">
            <a:avLst/>
          </a:prstGeom>
        </p:spPr>
        <p:txBody>
          <a:bodyPr vert="horz" wrap="square" lIns="0" tIns="12700" rIns="0" bIns="0" rtlCol="0">
            <a:spAutoFit/>
          </a:bodyPr>
          <a:lstStyle/>
          <a:p>
            <a:pPr marL="12700">
              <a:lnSpc>
                <a:spcPct val="100000"/>
              </a:lnSpc>
              <a:spcBef>
                <a:spcPts val="100"/>
              </a:spcBef>
            </a:pPr>
            <a:r>
              <a:rPr lang="en-US" sz="950" b="1" dirty="0">
                <a:latin typeface="Arial"/>
                <a:cs typeface="Arial"/>
              </a:rPr>
              <a:t>About Renault Trucks </a:t>
            </a:r>
          </a:p>
          <a:p>
            <a:pPr marL="12700">
              <a:lnSpc>
                <a:spcPct val="100000"/>
              </a:lnSpc>
              <a:spcBef>
                <a:spcPts val="100"/>
              </a:spcBef>
            </a:pPr>
            <a:endParaRPr sz="1050" dirty="0">
              <a:latin typeface="Arial"/>
              <a:cs typeface="Arial"/>
            </a:endParaRPr>
          </a:p>
          <a:p>
            <a:pPr marL="12700" marR="5080">
              <a:lnSpc>
                <a:spcPct val="108300"/>
              </a:lnSpc>
            </a:pPr>
            <a:r>
              <a:rPr lang="en-US" sz="950" dirty="0">
                <a:latin typeface="Arial"/>
                <a:cs typeface="Arial"/>
              </a:rPr>
              <a:t>Renault Trucks, the French truck manufacturer, has been providing professionals with transport solutions since 1894, from light commercial vehicles to heavy duty tractors. Committed to energy transition, Renault Trucks offers fuel efficient vehicles and a complete range of 100% electric trucks, with their operating life extended through a circular economy approach. </a:t>
            </a:r>
          </a:p>
          <a:p>
            <a:pPr marL="12700" marR="5080">
              <a:lnSpc>
                <a:spcPct val="108300"/>
              </a:lnSpc>
            </a:pPr>
            <a:r>
              <a:rPr lang="en-US" sz="950" dirty="0">
                <a:latin typeface="Arial"/>
                <a:cs typeface="Arial"/>
              </a:rPr>
              <a:t> </a:t>
            </a:r>
          </a:p>
          <a:p>
            <a:pPr marL="12700" marR="5080">
              <a:lnSpc>
                <a:spcPct val="108300"/>
              </a:lnSpc>
            </a:pPr>
            <a:r>
              <a:rPr lang="en-US" sz="950" dirty="0">
                <a:latin typeface="Arial"/>
                <a:cs typeface="Arial"/>
              </a:rPr>
              <a:t>Renault Trucks is part of the Volvo Group, one of the world's leading manufacturers of trucks, buses, construction equipment and industrial and marine engines. The group also provides complete financing and service solutions. </a:t>
            </a:r>
          </a:p>
          <a:p>
            <a:pPr marL="12700" marR="5080">
              <a:lnSpc>
                <a:spcPct val="108300"/>
              </a:lnSpc>
            </a:pPr>
            <a:r>
              <a:rPr lang="en-US" sz="950" dirty="0">
                <a:latin typeface="Arial"/>
                <a:cs typeface="Arial"/>
              </a:rPr>
              <a:t> </a:t>
            </a:r>
          </a:p>
          <a:p>
            <a:pPr marL="12700" marR="5080">
              <a:lnSpc>
                <a:spcPct val="108300"/>
              </a:lnSpc>
            </a:pPr>
            <a:r>
              <a:rPr lang="en-US" sz="850" b="1" dirty="0">
                <a:solidFill>
                  <a:srgbClr val="E3021B"/>
                </a:solidFill>
                <a:latin typeface="Arial"/>
                <a:cs typeface="Arial"/>
              </a:rPr>
              <a:t>Key figures: </a:t>
            </a:r>
          </a:p>
          <a:p>
            <a:pPr marL="12700" marR="5080">
              <a:lnSpc>
                <a:spcPct val="108300"/>
              </a:lnSpc>
            </a:pPr>
            <a:r>
              <a:rPr lang="en-US" sz="850" b="1" dirty="0">
                <a:latin typeface="Arial"/>
                <a:cs typeface="Arial"/>
              </a:rPr>
              <a:t>9,450 employees worldwide </a:t>
            </a:r>
          </a:p>
          <a:p>
            <a:pPr marL="12700" marR="5080">
              <a:lnSpc>
                <a:spcPct val="108300"/>
              </a:lnSpc>
            </a:pPr>
            <a:r>
              <a:rPr lang="en-US" sz="850" b="1" dirty="0">
                <a:latin typeface="Arial"/>
                <a:cs typeface="Arial"/>
              </a:rPr>
              <a:t>4 production sites in France </a:t>
            </a:r>
          </a:p>
          <a:p>
            <a:pPr marL="12700" marR="5080">
              <a:lnSpc>
                <a:spcPct val="108300"/>
              </a:lnSpc>
            </a:pPr>
            <a:r>
              <a:rPr lang="en-US" sz="850" b="1" dirty="0">
                <a:latin typeface="Arial"/>
                <a:cs typeface="Arial"/>
              </a:rPr>
              <a:t>1,400 sales and service points worldwide. </a:t>
            </a:r>
          </a:p>
          <a:p>
            <a:pPr marL="12700" marR="5080">
              <a:lnSpc>
                <a:spcPct val="108300"/>
              </a:lnSpc>
            </a:pPr>
            <a:r>
              <a:rPr lang="en-US" sz="850" b="1" dirty="0">
                <a:latin typeface="Arial"/>
                <a:cs typeface="Arial"/>
              </a:rPr>
              <a:t>54,000 vehicles sold in 2021 </a:t>
            </a:r>
          </a:p>
        </p:txBody>
      </p:sp>
      <p:sp>
        <p:nvSpPr>
          <p:cNvPr id="17" name="object 5">
            <a:extLst>
              <a:ext uri="{FF2B5EF4-FFF2-40B4-BE49-F238E27FC236}">
                <a16:creationId xmlns:a16="http://schemas.microsoft.com/office/drawing/2014/main" id="{18C943FD-6721-435C-9C9C-5CDF43FF4373}"/>
              </a:ext>
            </a:extLst>
          </p:cNvPr>
          <p:cNvSpPr txBox="1"/>
          <p:nvPr/>
        </p:nvSpPr>
        <p:spPr>
          <a:xfrm>
            <a:off x="1277786" y="7351652"/>
            <a:ext cx="2358390" cy="329706"/>
          </a:xfrm>
          <a:prstGeom prst="rect">
            <a:avLst/>
          </a:prstGeom>
        </p:spPr>
        <p:txBody>
          <a:bodyPr vert="horz" wrap="square" lIns="0" tIns="12700" rIns="0" bIns="0" rtlCol="0">
            <a:spAutoFit/>
          </a:bodyPr>
          <a:lstStyle/>
          <a:p>
            <a:pPr marL="12700" marR="5080">
              <a:lnSpc>
                <a:spcPct val="108300"/>
              </a:lnSpc>
              <a:spcBef>
                <a:spcPts val="100"/>
              </a:spcBef>
            </a:pPr>
            <a:r>
              <a:rPr lang="en-US" sz="950" b="1" dirty="0">
                <a:solidFill>
                  <a:srgbClr val="E3021B"/>
                </a:solidFill>
                <a:latin typeface="Arial"/>
                <a:cs typeface="Arial"/>
              </a:rPr>
              <a:t>For additional information: </a:t>
            </a:r>
            <a:r>
              <a:rPr sz="950" b="1" spc="-50" dirty="0">
                <a:solidFill>
                  <a:srgbClr val="E3021B"/>
                </a:solidFill>
                <a:latin typeface="Arial"/>
                <a:cs typeface="Arial"/>
              </a:rPr>
              <a:t> </a:t>
            </a:r>
            <a:endParaRPr lang="fr-FR" sz="950" b="1" spc="-50" dirty="0">
              <a:solidFill>
                <a:srgbClr val="E3021B"/>
              </a:solidFill>
              <a:latin typeface="Arial"/>
              <a:cs typeface="Arial"/>
            </a:endParaRPr>
          </a:p>
          <a:p>
            <a:pPr marL="12700" marR="5080">
              <a:lnSpc>
                <a:spcPct val="108300"/>
              </a:lnSpc>
              <a:spcBef>
                <a:spcPts val="100"/>
              </a:spcBef>
            </a:pPr>
            <a:r>
              <a:rPr sz="950" b="1" spc="-10" dirty="0">
                <a:solidFill>
                  <a:srgbClr val="494949"/>
                </a:solidFill>
                <a:latin typeface="Arial"/>
                <a:cs typeface="Arial"/>
                <a:hlinkClick r:id="rId5">
                  <a:extLst>
                    <a:ext uri="{A12FA001-AC4F-418D-AE19-62706E023703}">
                      <ahyp:hlinkClr xmlns:ahyp="http://schemas.microsoft.com/office/drawing/2018/hyperlinkcolor" val="tx"/>
                    </a:ext>
                  </a:extLst>
                </a:hlinkClick>
              </a:rPr>
              <a:t>www.renault-trucks.com/presse</a:t>
            </a:r>
            <a:endParaRPr sz="950" dirty="0">
              <a:solidFill>
                <a:srgbClr val="494949"/>
              </a:solidFill>
              <a:latin typeface="Arial"/>
              <a:cs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CE1C3AB3308B41A6021E1A52F43087" ma:contentTypeVersion="11" ma:contentTypeDescription="Create a new document." ma:contentTypeScope="" ma:versionID="799eda94e339daa81103837ce910b567">
  <xsd:schema xmlns:xsd="http://www.w3.org/2001/XMLSchema" xmlns:xs="http://www.w3.org/2001/XMLSchema" xmlns:p="http://schemas.microsoft.com/office/2006/metadata/properties" xmlns:ns2="d734c9c1-37fe-4ae2-995f-42950804f0c2" xmlns:ns3="1be363e2-5a38-4140-a7b5-b80074868a4a" targetNamespace="http://schemas.microsoft.com/office/2006/metadata/properties" ma:root="true" ma:fieldsID="60357bc926ce5481863af9160d798705" ns2:_="" ns3:_="">
    <xsd:import namespace="d734c9c1-37fe-4ae2-995f-42950804f0c2"/>
    <xsd:import namespace="1be363e2-5a38-4140-a7b5-b80074868a4a"/>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734c9c1-37fe-4ae2-995f-42950804f0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87bda035-400f-4ee0-8922-1075bdfe8bff" ma:termSetId="09814cd3-568e-fe90-9814-8d621ff8fb84" ma:anchorId="fba54fb3-c3e1-fe81-a776-ca4b69148c4d" ma:open="true" ma:isKeyword="false">
      <xsd:complexType>
        <xsd:sequence>
          <xsd:element ref="pc:Terms" minOccurs="0" maxOccurs="1"/>
        </xsd:sequence>
      </xsd:complex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LengthInSeconds" ma:index="16"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be363e2-5a38-4140-a7b5-b80074868a4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734c9c1-37fe-4ae2-995f-42950804f0c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8BDC343-0D5D-4377-ABB9-C7ADF1A531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734c9c1-37fe-4ae2-995f-42950804f0c2"/>
    <ds:schemaRef ds:uri="1be363e2-5a38-4140-a7b5-b80074868a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3055C03-2537-484A-AFDC-07244CB8B507}">
  <ds:schemaRefs>
    <ds:schemaRef ds:uri="http://schemas.microsoft.com/sharepoint/v3/contenttype/forms"/>
  </ds:schemaRefs>
</ds:datastoreItem>
</file>

<file path=customXml/itemProps3.xml><?xml version="1.0" encoding="utf-8"?>
<ds:datastoreItem xmlns:ds="http://schemas.openxmlformats.org/officeDocument/2006/customXml" ds:itemID="{1738DB33-8E10-4220-9E9E-B1C2A7F9C21D}">
  <ds:schemaRefs>
    <ds:schemaRef ds:uri="http://schemas.microsoft.com/office/2006/metadata/properties"/>
    <ds:schemaRef ds:uri="http://schemas.microsoft.com/office/infopath/2007/PartnerControls"/>
    <ds:schemaRef ds:uri="d734c9c1-37fe-4ae2-995f-42950804f0c2"/>
  </ds:schemaRefs>
</ds:datastoreItem>
</file>

<file path=docProps/app.xml><?xml version="1.0" encoding="utf-8"?>
<Properties xmlns="http://schemas.openxmlformats.org/officeDocument/2006/extended-properties" xmlns:vt="http://schemas.openxmlformats.org/officeDocument/2006/docPropsVTypes">
  <Template/>
  <TotalTime>47</TotalTime>
  <Words>937</Words>
  <Application>Microsoft Office PowerPoint</Application>
  <PresentationFormat>Custom</PresentationFormat>
  <Paragraphs>37</Paragraphs>
  <Slides>3</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3</vt:i4>
      </vt:variant>
    </vt:vector>
  </HeadingPairs>
  <TitlesOfParts>
    <vt:vector size="5" baseType="lpstr">
      <vt:lpstr>Arial</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Communiqué de presse MAI 2022</dc:title>
  <cp:lastModifiedBy>Molard Severyne</cp:lastModifiedBy>
  <cp:revision>3</cp:revision>
  <dcterms:created xsi:type="dcterms:W3CDTF">2022-10-18T09:43:58Z</dcterms:created>
  <dcterms:modified xsi:type="dcterms:W3CDTF">2023-01-10T15:24:18Z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2022-10-18T00:00:00Z</vt:filetime>
  </property>
  <property fmtid="{D5CDD505-2E9C-101B-9397-08002B2CF9AE}" pid="3" name="Creator">
    <vt:lpwstr>Adobe InDesign 17.2 (Macintosh)</vt:lpwstr>
  </property>
  <property fmtid="{D5CDD505-2E9C-101B-9397-08002B2CF9AE}" pid="4" name="LastSaved">
    <vt:filetime>2022-10-18T00:00:00Z</vt:filetime>
  </property>
  <property fmtid="{D5CDD505-2E9C-101B-9397-08002B2CF9AE}" pid="5" name="Producer">
    <vt:lpwstr>Adobe PDF Library 16.0.7</vt:lpwstr>
  </property>
  <property fmtid="{D5CDD505-2E9C-101B-9397-08002B2CF9AE}" pid="6" name="ContentTypeId">
    <vt:lpwstr>0x010100D6CE1C3AB3308B41A6021E1A52F43087</vt:lpwstr>
  </property>
  <property fmtid="{D5CDD505-2E9C-101B-9397-08002B2CF9AE}" pid="7" name="MSIP_Label_19540963-e559-4020-8a90-fe8a502c2801_Enabled">
    <vt:lpwstr>true</vt:lpwstr>
  </property>
  <property fmtid="{D5CDD505-2E9C-101B-9397-08002B2CF9AE}" pid="8" name="MSIP_Label_19540963-e559-4020-8a90-fe8a502c2801_SetDate">
    <vt:lpwstr>2022-11-16T10:47:23Z</vt:lpwstr>
  </property>
  <property fmtid="{D5CDD505-2E9C-101B-9397-08002B2CF9AE}" pid="9" name="MSIP_Label_19540963-e559-4020-8a90-fe8a502c2801_Method">
    <vt:lpwstr>Standard</vt:lpwstr>
  </property>
  <property fmtid="{D5CDD505-2E9C-101B-9397-08002B2CF9AE}" pid="10" name="MSIP_Label_19540963-e559-4020-8a90-fe8a502c2801_Name">
    <vt:lpwstr>19540963-e559-4020-8a90-fe8a502c2801</vt:lpwstr>
  </property>
  <property fmtid="{D5CDD505-2E9C-101B-9397-08002B2CF9AE}" pid="11" name="MSIP_Label_19540963-e559-4020-8a90-fe8a502c2801_SiteId">
    <vt:lpwstr>f25493ae-1c98-41d7-8a33-0be75f5fe603</vt:lpwstr>
  </property>
  <property fmtid="{D5CDD505-2E9C-101B-9397-08002B2CF9AE}" pid="12" name="MSIP_Label_19540963-e559-4020-8a90-fe8a502c2801_ActionId">
    <vt:lpwstr>b3bcf4f2-afa4-43fa-934b-6adfe31ee21f</vt:lpwstr>
  </property>
  <property fmtid="{D5CDD505-2E9C-101B-9397-08002B2CF9AE}" pid="13" name="MSIP_Label_19540963-e559-4020-8a90-fe8a502c2801_ContentBits">
    <vt:lpwstr>0</vt:lpwstr>
  </property>
  <property fmtid="{D5CDD505-2E9C-101B-9397-08002B2CF9AE}" pid="14" name="MediaServiceImageTags">
    <vt:lpwstr/>
  </property>
</Properties>
</file>